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33" r:id="rId3"/>
    <p:sldId id="307" r:id="rId4"/>
    <p:sldId id="323" r:id="rId5"/>
    <p:sldId id="314" r:id="rId6"/>
    <p:sldId id="324" r:id="rId7"/>
    <p:sldId id="325" r:id="rId8"/>
    <p:sldId id="327" r:id="rId9"/>
    <p:sldId id="328" r:id="rId10"/>
    <p:sldId id="326" r:id="rId11"/>
    <p:sldId id="329" r:id="rId12"/>
    <p:sldId id="331" r:id="rId13"/>
    <p:sldId id="332" r:id="rId14"/>
    <p:sldId id="330" r:id="rId15"/>
    <p:sldId id="308" r:id="rId16"/>
    <p:sldId id="303" r:id="rId17"/>
    <p:sldId id="277" r:id="rId18"/>
    <p:sldId id="26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2233"/>
    <a:srgbClr val="FFCC00"/>
    <a:srgbClr val="CC6600"/>
    <a:srgbClr val="CC9900"/>
    <a:srgbClr val="E6AF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81" d="100"/>
          <a:sy n="81" d="100"/>
        </p:scale>
        <p:origin x="1092"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7D3C41-0E25-4CDB-ADFE-CE7E099DA20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cs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C0037E1D-5181-4591-A83E-EC850E1C8D9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cs typeface="Arial" pitchFamily="34" charset="0"/>
              </a:defRPr>
            </a:lvl1pPr>
          </a:lstStyle>
          <a:p>
            <a:pPr>
              <a:defRPr/>
            </a:pPr>
            <a:fld id="{0B844B1C-FE40-40AB-9BE6-55669D8F5AD3}" type="datetimeFigureOut">
              <a:rPr lang="en-US"/>
              <a:pPr>
                <a:defRPr/>
              </a:pPr>
              <a:t>2/5/2018</a:t>
            </a:fld>
            <a:endParaRPr lang="en-US" dirty="0"/>
          </a:p>
        </p:txBody>
      </p:sp>
      <p:sp>
        <p:nvSpPr>
          <p:cNvPr id="4" name="Footer Placeholder 3">
            <a:extLst>
              <a:ext uri="{FF2B5EF4-FFF2-40B4-BE49-F238E27FC236}">
                <a16:creationId xmlns:a16="http://schemas.microsoft.com/office/drawing/2014/main" id="{E4B3BC33-2C86-4BA5-BA08-8AF39385993D}"/>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01526341-1A67-40F7-A218-9569415330C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CF9CD6A-DB12-412C-A645-E82D64140A6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920389-634E-4816-9C90-DCBCC4DAB1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25006F8-B33A-47D0-8542-E6E8976F1AA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E3E8FB4-50B5-4B05-A85D-8B389A692A92}" type="datetimeFigureOut">
              <a:rPr lang="en-US"/>
              <a:pPr>
                <a:defRPr/>
              </a:pPr>
              <a:t>2/5/2018</a:t>
            </a:fld>
            <a:endParaRPr lang="en-US" dirty="0"/>
          </a:p>
        </p:txBody>
      </p:sp>
      <p:sp>
        <p:nvSpPr>
          <p:cNvPr id="4" name="Slide Image Placeholder 3">
            <a:extLst>
              <a:ext uri="{FF2B5EF4-FFF2-40B4-BE49-F238E27FC236}">
                <a16:creationId xmlns:a16="http://schemas.microsoft.com/office/drawing/2014/main" id="{05A9CB10-227E-46C9-97A9-2C918574D89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B14C4E3-1B2D-4474-BB29-C9F51B2B6AC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B156C97-AAF1-437F-8791-D400C95DD7D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EAC5A8B-4BF9-48A7-AD04-58D710D2818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4D951E57-7FD3-4E14-8D78-8FDA8CECC03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1FD3B29-36CC-4766-97E3-CC789501A8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522ECAB-E2C8-41C1-994D-3716432B0E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30B38F25-2471-4DE2-827F-20ED8B048E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AC97EE-A951-4A1D-9605-D84E00068A40}"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385778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74445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395328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2589507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473222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89E796A-CBCD-41E5-A6A6-E014B40416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43E7064-3A50-4970-B111-32CEAAFD6E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a:extLst>
              <a:ext uri="{FF2B5EF4-FFF2-40B4-BE49-F238E27FC236}">
                <a16:creationId xmlns:a16="http://schemas.microsoft.com/office/drawing/2014/main" id="{2BD7C069-3B26-4B8A-B0C3-4A490DEE8C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23016A-23D2-4FFE-B2EE-BEB528911007}"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1DCAF1A-10F9-4D7F-9A73-1CA2390EAA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64E906BD-BD6D-488E-8B5D-79173FAA5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a:extLst>
              <a:ext uri="{FF2B5EF4-FFF2-40B4-BE49-F238E27FC236}">
                <a16:creationId xmlns:a16="http://schemas.microsoft.com/office/drawing/2014/main" id="{A937706A-F522-4156-B590-E9F275875C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C90A35-C662-4D3D-BF29-1DB35B6EC3C7}"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F8D195F-4097-4BCC-B48E-D6656972A9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5193305-72D8-4644-A7C1-AEC21F802A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5060" name="Slide Number Placeholder 3">
            <a:extLst>
              <a:ext uri="{FF2B5EF4-FFF2-40B4-BE49-F238E27FC236}">
                <a16:creationId xmlns:a16="http://schemas.microsoft.com/office/drawing/2014/main" id="{6E9CBF61-A368-4609-8F9B-260376395D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5682BBD-2271-4C57-9F1B-861C30587CC3}"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BF04375-2D11-4686-AB75-255DD1978A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FE375F35-EC65-4D9F-A012-708C4DC0D5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a:extLst>
              <a:ext uri="{FF2B5EF4-FFF2-40B4-BE49-F238E27FC236}">
                <a16:creationId xmlns:a16="http://schemas.microsoft.com/office/drawing/2014/main" id="{6209E7E2-8175-44FB-B895-CBA4F7CCB5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2261A9-6A8E-48C9-9BA2-762AFD6F9F3C}"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25A9E0F-4D5F-4636-A333-BF46AF683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7BE8EE1-534E-4C3A-97A0-459ED5604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646D2B8B-C50F-431A-B465-91BD6AC9E0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AA2D93-79BC-4303-9E3D-49B7C9C14400}" type="slidenum">
              <a:rPr lang="en-US" altLang="en-US">
                <a:latin typeface="Calibri" panose="020F0502020204030204" pitchFamily="34" charset="0"/>
              </a:rPr>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00945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25A9E0F-4D5F-4636-A333-BF46AF6839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7BE8EE1-534E-4C3A-97A0-459ED56045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646D2B8B-C50F-431A-B465-91BD6AC9E0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AA2D93-79BC-4303-9E3D-49B7C9C14400}"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102172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6</a:t>
            </a:fld>
            <a:endParaRPr lang="en-US" altLang="en-US">
              <a:latin typeface="Calibri" panose="020F0502020204030204" pitchFamily="34" charset="0"/>
            </a:endParaRPr>
          </a:p>
        </p:txBody>
      </p:sp>
    </p:spTree>
    <p:extLst>
      <p:ext uri="{BB962C8B-B14F-4D97-AF65-F5344CB8AC3E}">
        <p14:creationId xmlns:p14="http://schemas.microsoft.com/office/powerpoint/2010/main" val="403706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7</a:t>
            </a:fld>
            <a:endParaRPr lang="en-US" altLang="en-US">
              <a:latin typeface="Calibri" panose="020F0502020204030204" pitchFamily="34" charset="0"/>
            </a:endParaRPr>
          </a:p>
        </p:txBody>
      </p:sp>
    </p:spTree>
    <p:extLst>
      <p:ext uri="{BB962C8B-B14F-4D97-AF65-F5344CB8AC3E}">
        <p14:creationId xmlns:p14="http://schemas.microsoft.com/office/powerpoint/2010/main" val="345944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26546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2D45F85-2F6A-46D8-9F75-F61D900678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F67CF90E-80A8-49DF-A2BA-C00CD30D7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3C3770E3-BD92-4884-AD33-6A05E15B12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D724FFA-34DA-4773-83D8-8A5EB10C6885}" type="slidenum">
              <a:rPr lang="en-US" altLang="en-US">
                <a:latin typeface="Calibri" panose="020F0502020204030204" pitchFamily="34" charset="0"/>
              </a:rPr>
              <a:pPr/>
              <a:t>9</a:t>
            </a:fld>
            <a:endParaRPr lang="en-US" altLang="en-US">
              <a:latin typeface="Calibri" panose="020F0502020204030204" pitchFamily="34" charset="0"/>
            </a:endParaRPr>
          </a:p>
        </p:txBody>
      </p:sp>
    </p:spTree>
    <p:extLst>
      <p:ext uri="{BB962C8B-B14F-4D97-AF65-F5344CB8AC3E}">
        <p14:creationId xmlns:p14="http://schemas.microsoft.com/office/powerpoint/2010/main" val="155519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DF429E-C73F-4BED-9A56-055F1BD66D5D}"/>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10">
            <a:extLst>
              <a:ext uri="{FF2B5EF4-FFF2-40B4-BE49-F238E27FC236}">
                <a16:creationId xmlns:a16="http://schemas.microsoft.com/office/drawing/2014/main" id="{0079CD0C-3B8E-4E73-8997-01606A3EACCB}"/>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F272CBD9-313E-473A-8AC4-93EA9E3856AB}"/>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7D22D2B5-EC8A-40AD-9C03-7176E12D876E}"/>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D15EC0A7-FD54-40F0-95A6-FACCA47477C1}"/>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dirty="0"/>
              <a:t>Click to edit Master title style</a:t>
            </a:r>
          </a:p>
        </p:txBody>
      </p:sp>
      <p:sp>
        <p:nvSpPr>
          <p:cNvPr id="11" name="Date Placeholder 27">
            <a:extLst>
              <a:ext uri="{FF2B5EF4-FFF2-40B4-BE49-F238E27FC236}">
                <a16:creationId xmlns:a16="http://schemas.microsoft.com/office/drawing/2014/main" id="{AB51BC8C-B87C-4709-A5E7-811BE70A452D}"/>
              </a:ext>
            </a:extLst>
          </p:cNvPr>
          <p:cNvSpPr>
            <a:spLocks noGrp="1"/>
          </p:cNvSpPr>
          <p:nvPr>
            <p:ph type="dt" sz="half" idx="10"/>
          </p:nvPr>
        </p:nvSpPr>
        <p:spPr/>
        <p:txBody>
          <a:bodyPr/>
          <a:lstStyle>
            <a:lvl1pPr>
              <a:defRPr/>
            </a:lvl1pPr>
          </a:lstStyle>
          <a:p>
            <a:pPr>
              <a:defRPr/>
            </a:pPr>
            <a:fld id="{4461D31E-7703-4EF4-85B6-BF8CE870288B}" type="datetimeFigureOut">
              <a:rPr lang="en-US"/>
              <a:pPr>
                <a:defRPr/>
              </a:pPr>
              <a:t>2/5/2018</a:t>
            </a:fld>
            <a:endParaRPr lang="en-US" dirty="0"/>
          </a:p>
        </p:txBody>
      </p:sp>
      <p:sp>
        <p:nvSpPr>
          <p:cNvPr id="12" name="Footer Placeholder 16">
            <a:extLst>
              <a:ext uri="{FF2B5EF4-FFF2-40B4-BE49-F238E27FC236}">
                <a16:creationId xmlns:a16="http://schemas.microsoft.com/office/drawing/2014/main" id="{DA6B2FBC-0D24-4A6F-B03B-6E6255E36FD5}"/>
              </a:ext>
            </a:extLst>
          </p:cNvPr>
          <p:cNvSpPr>
            <a:spLocks noGrp="1"/>
          </p:cNvSpPr>
          <p:nvPr>
            <p:ph type="ftr" sz="quarter" idx="11"/>
          </p:nvPr>
        </p:nvSpPr>
        <p:spPr/>
        <p:txBody>
          <a:bodyPr/>
          <a:lstStyle>
            <a:lvl1pPr>
              <a:defRPr/>
            </a:lvl1pPr>
          </a:lstStyle>
          <a:p>
            <a:pPr>
              <a:defRPr/>
            </a:pPr>
            <a:endParaRPr lang="en-US"/>
          </a:p>
        </p:txBody>
      </p:sp>
      <p:sp>
        <p:nvSpPr>
          <p:cNvPr id="13" name="Slide Number Placeholder 28">
            <a:extLst>
              <a:ext uri="{FF2B5EF4-FFF2-40B4-BE49-F238E27FC236}">
                <a16:creationId xmlns:a16="http://schemas.microsoft.com/office/drawing/2014/main" id="{F5C0D242-4695-4448-B793-AAE0DF8D4B71}"/>
              </a:ext>
            </a:extLst>
          </p:cNvPr>
          <p:cNvSpPr>
            <a:spLocks noGrp="1"/>
          </p:cNvSpPr>
          <p:nvPr>
            <p:ph type="sldNum" sz="quarter" idx="12"/>
          </p:nvPr>
        </p:nvSpPr>
        <p:spPr/>
        <p:txBody>
          <a:bodyPr/>
          <a:lstStyle>
            <a:lvl1pPr>
              <a:defRPr/>
            </a:lvl1pPr>
          </a:lstStyle>
          <a:p>
            <a:fld id="{97AA5F32-0800-48B6-99BB-7E1E02B3329A}" type="slidenum">
              <a:rPr lang="en-US" altLang="en-US"/>
              <a:pPr/>
              <a:t>‹#›</a:t>
            </a:fld>
            <a:endParaRPr lang="en-US" altLang="en-US"/>
          </a:p>
        </p:txBody>
      </p:sp>
    </p:spTree>
    <p:extLst>
      <p:ext uri="{BB962C8B-B14F-4D97-AF65-F5344CB8AC3E}">
        <p14:creationId xmlns:p14="http://schemas.microsoft.com/office/powerpoint/2010/main" val="3374156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2729013-B2BE-4FFD-B593-E60A9120E885}"/>
              </a:ext>
            </a:extLst>
          </p:cNvPr>
          <p:cNvSpPr>
            <a:spLocks noGrp="1"/>
          </p:cNvSpPr>
          <p:nvPr>
            <p:ph type="dt" sz="half" idx="10"/>
          </p:nvPr>
        </p:nvSpPr>
        <p:spPr/>
        <p:txBody>
          <a:bodyPr/>
          <a:lstStyle>
            <a:lvl1pPr>
              <a:defRPr/>
            </a:lvl1pPr>
          </a:lstStyle>
          <a:p>
            <a:pPr>
              <a:defRPr/>
            </a:pPr>
            <a:fld id="{A678AFBF-2ADD-424C-9B30-37101EC9D6E3}" type="datetimeFigureOut">
              <a:rPr lang="en-US"/>
              <a:pPr>
                <a:defRPr/>
              </a:pPr>
              <a:t>2/5/2018</a:t>
            </a:fld>
            <a:endParaRPr lang="en-US" dirty="0"/>
          </a:p>
        </p:txBody>
      </p:sp>
      <p:sp>
        <p:nvSpPr>
          <p:cNvPr id="5" name="Footer Placeholder 2">
            <a:extLst>
              <a:ext uri="{FF2B5EF4-FFF2-40B4-BE49-F238E27FC236}">
                <a16:creationId xmlns:a16="http://schemas.microsoft.com/office/drawing/2014/main" id="{9A991051-8BFB-43F0-B64E-E9EBFA8668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3EB76B5-FA82-43A0-96F0-06BC680E9A2C}"/>
              </a:ext>
            </a:extLst>
          </p:cNvPr>
          <p:cNvSpPr>
            <a:spLocks noGrp="1"/>
          </p:cNvSpPr>
          <p:nvPr>
            <p:ph type="sldNum" sz="quarter" idx="12"/>
          </p:nvPr>
        </p:nvSpPr>
        <p:spPr/>
        <p:txBody>
          <a:bodyPr/>
          <a:lstStyle>
            <a:lvl1pPr>
              <a:defRPr/>
            </a:lvl1pPr>
          </a:lstStyle>
          <a:p>
            <a:fld id="{7C0E9BAF-2A3F-43F6-AD58-9CCC23B46CD6}" type="slidenum">
              <a:rPr lang="en-US" altLang="en-US"/>
              <a:pPr/>
              <a:t>‹#›</a:t>
            </a:fld>
            <a:endParaRPr lang="en-US" altLang="en-US"/>
          </a:p>
        </p:txBody>
      </p:sp>
    </p:spTree>
    <p:extLst>
      <p:ext uri="{BB962C8B-B14F-4D97-AF65-F5344CB8AC3E}">
        <p14:creationId xmlns:p14="http://schemas.microsoft.com/office/powerpoint/2010/main" val="12896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636A335-6271-4B0B-9262-DC3D15D9CF49}"/>
              </a:ext>
            </a:extLst>
          </p:cNvPr>
          <p:cNvSpPr>
            <a:spLocks noGrp="1"/>
          </p:cNvSpPr>
          <p:nvPr>
            <p:ph type="dt" sz="half" idx="10"/>
          </p:nvPr>
        </p:nvSpPr>
        <p:spPr/>
        <p:txBody>
          <a:bodyPr/>
          <a:lstStyle>
            <a:lvl1pPr>
              <a:defRPr/>
            </a:lvl1pPr>
          </a:lstStyle>
          <a:p>
            <a:pPr>
              <a:defRPr/>
            </a:pPr>
            <a:fld id="{DDD48BA4-4E3A-4B32-9D03-314B9A3356FC}" type="datetimeFigureOut">
              <a:rPr lang="en-US"/>
              <a:pPr>
                <a:defRPr/>
              </a:pPr>
              <a:t>2/5/2018</a:t>
            </a:fld>
            <a:endParaRPr lang="en-US" dirty="0"/>
          </a:p>
        </p:txBody>
      </p:sp>
      <p:sp>
        <p:nvSpPr>
          <p:cNvPr id="5" name="Footer Placeholder 2">
            <a:extLst>
              <a:ext uri="{FF2B5EF4-FFF2-40B4-BE49-F238E27FC236}">
                <a16:creationId xmlns:a16="http://schemas.microsoft.com/office/drawing/2014/main" id="{AEF66CD8-A4BF-486F-87D3-1B4FA9BEA6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26EC0A4-158F-4E04-A762-F5907229CB44}"/>
              </a:ext>
            </a:extLst>
          </p:cNvPr>
          <p:cNvSpPr>
            <a:spLocks noGrp="1"/>
          </p:cNvSpPr>
          <p:nvPr>
            <p:ph type="sldNum" sz="quarter" idx="12"/>
          </p:nvPr>
        </p:nvSpPr>
        <p:spPr/>
        <p:txBody>
          <a:bodyPr/>
          <a:lstStyle>
            <a:lvl1pPr>
              <a:defRPr/>
            </a:lvl1pPr>
          </a:lstStyle>
          <a:p>
            <a:fld id="{489082D1-A2E0-4623-8C80-75376DB1A871}" type="slidenum">
              <a:rPr lang="en-US" altLang="en-US"/>
              <a:pPr/>
              <a:t>‹#›</a:t>
            </a:fld>
            <a:endParaRPr lang="en-US" altLang="en-US"/>
          </a:p>
        </p:txBody>
      </p:sp>
    </p:spTree>
    <p:extLst>
      <p:ext uri="{BB962C8B-B14F-4D97-AF65-F5344CB8AC3E}">
        <p14:creationId xmlns:p14="http://schemas.microsoft.com/office/powerpoint/2010/main" val="386004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C4BACB6-C498-4F10-A1A8-19B1F96140D9}"/>
              </a:ext>
            </a:extLst>
          </p:cNvPr>
          <p:cNvSpPr>
            <a:spLocks noGrp="1"/>
          </p:cNvSpPr>
          <p:nvPr>
            <p:ph type="dt" sz="half" idx="10"/>
          </p:nvPr>
        </p:nvSpPr>
        <p:spPr/>
        <p:txBody>
          <a:bodyPr/>
          <a:lstStyle>
            <a:lvl1pPr>
              <a:defRPr/>
            </a:lvl1pPr>
          </a:lstStyle>
          <a:p>
            <a:pPr>
              <a:defRPr/>
            </a:pPr>
            <a:fld id="{7E50B483-9E9F-443E-B080-7D83FCEC79D1}" type="datetimeFigureOut">
              <a:rPr lang="en-US"/>
              <a:pPr>
                <a:defRPr/>
              </a:pPr>
              <a:t>2/5/2018</a:t>
            </a:fld>
            <a:endParaRPr lang="en-US" dirty="0"/>
          </a:p>
        </p:txBody>
      </p:sp>
      <p:sp>
        <p:nvSpPr>
          <p:cNvPr id="5" name="Footer Placeholder 2">
            <a:extLst>
              <a:ext uri="{FF2B5EF4-FFF2-40B4-BE49-F238E27FC236}">
                <a16:creationId xmlns:a16="http://schemas.microsoft.com/office/drawing/2014/main" id="{AA1CE0D2-7D74-4B7C-A958-3F5B83C856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D9A9A62-AA4E-4AF3-9BFC-7DE15311DDAA}"/>
              </a:ext>
            </a:extLst>
          </p:cNvPr>
          <p:cNvSpPr>
            <a:spLocks noGrp="1"/>
          </p:cNvSpPr>
          <p:nvPr>
            <p:ph type="sldNum" sz="quarter" idx="12"/>
          </p:nvPr>
        </p:nvSpPr>
        <p:spPr/>
        <p:txBody>
          <a:bodyPr/>
          <a:lstStyle>
            <a:lvl1pPr>
              <a:defRPr/>
            </a:lvl1pPr>
          </a:lstStyle>
          <a:p>
            <a:fld id="{AA1D0210-9FDF-4D43-A9BA-6CCBECE6CBDA}" type="slidenum">
              <a:rPr lang="en-US" altLang="en-US"/>
              <a:pPr/>
              <a:t>‹#›</a:t>
            </a:fld>
            <a:endParaRPr lang="en-US" altLang="en-US"/>
          </a:p>
        </p:txBody>
      </p:sp>
    </p:spTree>
    <p:extLst>
      <p:ext uri="{BB962C8B-B14F-4D97-AF65-F5344CB8AC3E}">
        <p14:creationId xmlns:p14="http://schemas.microsoft.com/office/powerpoint/2010/main" val="101046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9296DD-4720-49A6-9D69-24E25345EA4B}"/>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5" name="Rounded Rectangle 10">
            <a:extLst>
              <a:ext uri="{FF2B5EF4-FFF2-40B4-BE49-F238E27FC236}">
                <a16:creationId xmlns:a16="http://schemas.microsoft.com/office/drawing/2014/main" id="{13AD0AFA-DC03-44AE-814F-37DE3CDE78BC}"/>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76C25AAE-E3BE-4CDC-8123-7E3348CDCE09}"/>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4D17AECE-3B3C-4D59-B374-5E3B4E9DAA49}"/>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2556C7C8-8A86-4C59-A2F2-B571381CD84C}"/>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9F20B7C3-8F21-42A7-BCFD-4348BC43D61F}"/>
              </a:ext>
            </a:extLst>
          </p:cNvPr>
          <p:cNvSpPr>
            <a:spLocks noGrp="1"/>
          </p:cNvSpPr>
          <p:nvPr>
            <p:ph type="dt" sz="half" idx="10"/>
          </p:nvPr>
        </p:nvSpPr>
        <p:spPr/>
        <p:txBody>
          <a:bodyPr/>
          <a:lstStyle>
            <a:lvl1pPr>
              <a:defRPr/>
            </a:lvl1pPr>
          </a:lstStyle>
          <a:p>
            <a:pPr>
              <a:defRPr/>
            </a:pPr>
            <a:fld id="{4246BF49-4469-41B6-B5FE-6132B547CA67}" type="datetimeFigureOut">
              <a:rPr lang="en-US"/>
              <a:pPr>
                <a:defRPr/>
              </a:pPr>
              <a:t>2/5/2018</a:t>
            </a:fld>
            <a:endParaRPr lang="en-US" dirty="0"/>
          </a:p>
        </p:txBody>
      </p:sp>
      <p:sp>
        <p:nvSpPr>
          <p:cNvPr id="10" name="Footer Placeholder 4">
            <a:extLst>
              <a:ext uri="{FF2B5EF4-FFF2-40B4-BE49-F238E27FC236}">
                <a16:creationId xmlns:a16="http://schemas.microsoft.com/office/drawing/2014/main" id="{A12ACFBF-CE95-45D2-9AFF-A86DF08D6B2B}"/>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C8BC2444-AB66-44FB-83A9-AAA72DABE523}"/>
              </a:ext>
            </a:extLst>
          </p:cNvPr>
          <p:cNvSpPr>
            <a:spLocks noGrp="1"/>
          </p:cNvSpPr>
          <p:nvPr>
            <p:ph type="sldNum" sz="quarter" idx="12"/>
          </p:nvPr>
        </p:nvSpPr>
        <p:spPr>
          <a:xfrm>
            <a:off x="146050" y="6208713"/>
            <a:ext cx="457200" cy="457200"/>
          </a:xfrm>
        </p:spPr>
        <p:txBody>
          <a:bodyPr/>
          <a:lstStyle>
            <a:lvl1pPr>
              <a:defRPr/>
            </a:lvl1pPr>
          </a:lstStyle>
          <a:p>
            <a:fld id="{4A1AE790-0F14-4CE2-9424-9CA9B9B616CE}" type="slidenum">
              <a:rPr lang="en-US" altLang="en-US"/>
              <a:pPr/>
              <a:t>‹#›</a:t>
            </a:fld>
            <a:endParaRPr lang="en-US" altLang="en-US"/>
          </a:p>
        </p:txBody>
      </p:sp>
    </p:spTree>
    <p:extLst>
      <p:ext uri="{BB962C8B-B14F-4D97-AF65-F5344CB8AC3E}">
        <p14:creationId xmlns:p14="http://schemas.microsoft.com/office/powerpoint/2010/main" val="426240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67C9BCF3-1BE6-4B9A-8CD9-9D73CF4FA7EF}"/>
              </a:ext>
            </a:extLst>
          </p:cNvPr>
          <p:cNvSpPr>
            <a:spLocks noGrp="1"/>
          </p:cNvSpPr>
          <p:nvPr>
            <p:ph type="dt" sz="half" idx="10"/>
          </p:nvPr>
        </p:nvSpPr>
        <p:spPr/>
        <p:txBody>
          <a:bodyPr/>
          <a:lstStyle>
            <a:lvl1pPr>
              <a:defRPr/>
            </a:lvl1pPr>
          </a:lstStyle>
          <a:p>
            <a:pPr>
              <a:defRPr/>
            </a:pPr>
            <a:fld id="{0A8D85FC-AC46-412F-AC29-63D7D7B2B8A9}" type="datetimeFigureOut">
              <a:rPr lang="en-US"/>
              <a:pPr>
                <a:defRPr/>
              </a:pPr>
              <a:t>2/5/2018</a:t>
            </a:fld>
            <a:endParaRPr lang="en-US" dirty="0"/>
          </a:p>
        </p:txBody>
      </p:sp>
      <p:sp>
        <p:nvSpPr>
          <p:cNvPr id="6" name="Footer Placeholder 2">
            <a:extLst>
              <a:ext uri="{FF2B5EF4-FFF2-40B4-BE49-F238E27FC236}">
                <a16:creationId xmlns:a16="http://schemas.microsoft.com/office/drawing/2014/main" id="{DF45E8FF-3FAF-4BA2-BF17-5201416A7E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FB3E8A94-D7BE-4996-8B1A-1381777C68AC}"/>
              </a:ext>
            </a:extLst>
          </p:cNvPr>
          <p:cNvSpPr>
            <a:spLocks noGrp="1"/>
          </p:cNvSpPr>
          <p:nvPr>
            <p:ph type="sldNum" sz="quarter" idx="12"/>
          </p:nvPr>
        </p:nvSpPr>
        <p:spPr/>
        <p:txBody>
          <a:bodyPr/>
          <a:lstStyle>
            <a:lvl1pPr>
              <a:defRPr/>
            </a:lvl1pPr>
          </a:lstStyle>
          <a:p>
            <a:fld id="{C9827599-808B-44A6-8DA7-480BD91F14C3}" type="slidenum">
              <a:rPr lang="en-US" altLang="en-US"/>
              <a:pPr/>
              <a:t>‹#›</a:t>
            </a:fld>
            <a:endParaRPr lang="en-US" altLang="en-US"/>
          </a:p>
        </p:txBody>
      </p:sp>
    </p:spTree>
    <p:extLst>
      <p:ext uri="{BB962C8B-B14F-4D97-AF65-F5344CB8AC3E}">
        <p14:creationId xmlns:p14="http://schemas.microsoft.com/office/powerpoint/2010/main" val="39916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126DA09C-3262-49B2-AF44-986FDDD09ED6}"/>
              </a:ext>
            </a:extLst>
          </p:cNvPr>
          <p:cNvSpPr>
            <a:spLocks noGrp="1"/>
          </p:cNvSpPr>
          <p:nvPr>
            <p:ph type="dt" sz="half" idx="10"/>
          </p:nvPr>
        </p:nvSpPr>
        <p:spPr/>
        <p:txBody>
          <a:bodyPr/>
          <a:lstStyle>
            <a:lvl1pPr>
              <a:defRPr/>
            </a:lvl1pPr>
          </a:lstStyle>
          <a:p>
            <a:pPr>
              <a:defRPr/>
            </a:pPr>
            <a:fld id="{80DFC474-7D29-4DFA-94F8-2CE3C84526E6}" type="datetimeFigureOut">
              <a:rPr lang="en-US"/>
              <a:pPr>
                <a:defRPr/>
              </a:pPr>
              <a:t>2/5/2018</a:t>
            </a:fld>
            <a:endParaRPr lang="en-US" dirty="0"/>
          </a:p>
        </p:txBody>
      </p:sp>
      <p:sp>
        <p:nvSpPr>
          <p:cNvPr id="8" name="Footer Placeholder 2">
            <a:extLst>
              <a:ext uri="{FF2B5EF4-FFF2-40B4-BE49-F238E27FC236}">
                <a16:creationId xmlns:a16="http://schemas.microsoft.com/office/drawing/2014/main" id="{F35741A6-4B5F-4850-9469-13E044ED8E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5768084D-8E9A-4437-A0E2-B788D7B90562}"/>
              </a:ext>
            </a:extLst>
          </p:cNvPr>
          <p:cNvSpPr>
            <a:spLocks noGrp="1"/>
          </p:cNvSpPr>
          <p:nvPr>
            <p:ph type="sldNum" sz="quarter" idx="12"/>
          </p:nvPr>
        </p:nvSpPr>
        <p:spPr/>
        <p:txBody>
          <a:bodyPr/>
          <a:lstStyle>
            <a:lvl1pPr>
              <a:defRPr/>
            </a:lvl1pPr>
          </a:lstStyle>
          <a:p>
            <a:fld id="{A5598741-3ACB-449D-9DE9-D84D4910E8B9}" type="slidenum">
              <a:rPr lang="en-US" altLang="en-US"/>
              <a:pPr/>
              <a:t>‹#›</a:t>
            </a:fld>
            <a:endParaRPr lang="en-US" altLang="en-US"/>
          </a:p>
        </p:txBody>
      </p:sp>
    </p:spTree>
    <p:extLst>
      <p:ext uri="{BB962C8B-B14F-4D97-AF65-F5344CB8AC3E}">
        <p14:creationId xmlns:p14="http://schemas.microsoft.com/office/powerpoint/2010/main" val="3872359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A9271C70-1019-462B-BCC8-2FF75F0467CA}"/>
              </a:ext>
            </a:extLst>
          </p:cNvPr>
          <p:cNvSpPr>
            <a:spLocks noGrp="1"/>
          </p:cNvSpPr>
          <p:nvPr>
            <p:ph type="dt" sz="half" idx="10"/>
          </p:nvPr>
        </p:nvSpPr>
        <p:spPr/>
        <p:txBody>
          <a:bodyPr/>
          <a:lstStyle>
            <a:lvl1pPr>
              <a:defRPr/>
            </a:lvl1pPr>
          </a:lstStyle>
          <a:p>
            <a:pPr>
              <a:defRPr/>
            </a:pPr>
            <a:fld id="{CE502A14-5866-41D6-9338-440A7123F4A1}" type="datetimeFigureOut">
              <a:rPr lang="en-US"/>
              <a:pPr>
                <a:defRPr/>
              </a:pPr>
              <a:t>2/5/2018</a:t>
            </a:fld>
            <a:endParaRPr lang="en-US" dirty="0"/>
          </a:p>
        </p:txBody>
      </p:sp>
      <p:sp>
        <p:nvSpPr>
          <p:cNvPr id="4" name="Footer Placeholder 2">
            <a:extLst>
              <a:ext uri="{FF2B5EF4-FFF2-40B4-BE49-F238E27FC236}">
                <a16:creationId xmlns:a16="http://schemas.microsoft.com/office/drawing/2014/main" id="{D3FC53C4-555E-42F1-BA31-3FBE01E26AF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0D8ED1C1-C5F4-4F1D-8D51-9995258CEA8A}"/>
              </a:ext>
            </a:extLst>
          </p:cNvPr>
          <p:cNvSpPr>
            <a:spLocks noGrp="1"/>
          </p:cNvSpPr>
          <p:nvPr>
            <p:ph type="sldNum" sz="quarter" idx="12"/>
          </p:nvPr>
        </p:nvSpPr>
        <p:spPr/>
        <p:txBody>
          <a:bodyPr/>
          <a:lstStyle>
            <a:lvl1pPr>
              <a:defRPr/>
            </a:lvl1pPr>
          </a:lstStyle>
          <a:p>
            <a:fld id="{64C542BB-10A1-45B3-994D-1F3F39775ECE}" type="slidenum">
              <a:rPr lang="en-US" altLang="en-US"/>
              <a:pPr/>
              <a:t>‹#›</a:t>
            </a:fld>
            <a:endParaRPr lang="en-US" altLang="en-US"/>
          </a:p>
        </p:txBody>
      </p:sp>
    </p:spTree>
    <p:extLst>
      <p:ext uri="{BB962C8B-B14F-4D97-AF65-F5344CB8AC3E}">
        <p14:creationId xmlns:p14="http://schemas.microsoft.com/office/powerpoint/2010/main" val="196379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0CD062FC-7D2C-4538-8AC3-959D6137D152}"/>
              </a:ext>
            </a:extLst>
          </p:cNvPr>
          <p:cNvSpPr>
            <a:spLocks noGrp="1"/>
          </p:cNvSpPr>
          <p:nvPr>
            <p:ph type="dt" sz="half" idx="10"/>
          </p:nvPr>
        </p:nvSpPr>
        <p:spPr/>
        <p:txBody>
          <a:bodyPr/>
          <a:lstStyle>
            <a:lvl1pPr>
              <a:defRPr/>
            </a:lvl1pPr>
          </a:lstStyle>
          <a:p>
            <a:pPr>
              <a:defRPr/>
            </a:pPr>
            <a:fld id="{1D916A17-7622-4437-B9AC-6129FE1E7670}" type="datetimeFigureOut">
              <a:rPr lang="en-US"/>
              <a:pPr>
                <a:defRPr/>
              </a:pPr>
              <a:t>2/5/2018</a:t>
            </a:fld>
            <a:endParaRPr lang="en-US" dirty="0"/>
          </a:p>
        </p:txBody>
      </p:sp>
      <p:sp>
        <p:nvSpPr>
          <p:cNvPr id="3" name="Footer Placeholder 2">
            <a:extLst>
              <a:ext uri="{FF2B5EF4-FFF2-40B4-BE49-F238E27FC236}">
                <a16:creationId xmlns:a16="http://schemas.microsoft.com/office/drawing/2014/main" id="{99174D75-F8E1-4F86-884B-0AFA7CCFEE5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0A97ACC7-358E-43B5-A0EA-4C9505AA97C2}"/>
              </a:ext>
            </a:extLst>
          </p:cNvPr>
          <p:cNvSpPr>
            <a:spLocks noGrp="1"/>
          </p:cNvSpPr>
          <p:nvPr>
            <p:ph type="sldNum" sz="quarter" idx="12"/>
          </p:nvPr>
        </p:nvSpPr>
        <p:spPr/>
        <p:txBody>
          <a:bodyPr/>
          <a:lstStyle>
            <a:lvl1pPr>
              <a:defRPr/>
            </a:lvl1pPr>
          </a:lstStyle>
          <a:p>
            <a:fld id="{BF1DF047-7CDD-404E-8058-99345A3A058C}" type="slidenum">
              <a:rPr lang="en-US" altLang="en-US"/>
              <a:pPr/>
              <a:t>‹#›</a:t>
            </a:fld>
            <a:endParaRPr lang="en-US" altLang="en-US"/>
          </a:p>
        </p:txBody>
      </p:sp>
    </p:spTree>
    <p:extLst>
      <p:ext uri="{BB962C8B-B14F-4D97-AF65-F5344CB8AC3E}">
        <p14:creationId xmlns:p14="http://schemas.microsoft.com/office/powerpoint/2010/main" val="268792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E3D974-8BF8-41BC-A2FA-F95158A4C345}"/>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6" name="Rounded Rectangle 10">
            <a:extLst>
              <a:ext uri="{FF2B5EF4-FFF2-40B4-BE49-F238E27FC236}">
                <a16:creationId xmlns:a16="http://schemas.microsoft.com/office/drawing/2014/main" id="{DE53FA42-E9AD-4BDE-89D7-8AF815EBF14E}"/>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a:extLst>
              <a:ext uri="{FF2B5EF4-FFF2-40B4-BE49-F238E27FC236}">
                <a16:creationId xmlns:a16="http://schemas.microsoft.com/office/drawing/2014/main" id="{367AA732-BDB5-4B8D-9D06-5D9618C6C69B}"/>
              </a:ext>
            </a:extLst>
          </p:cNvPr>
          <p:cNvSpPr>
            <a:spLocks noGrp="1"/>
          </p:cNvSpPr>
          <p:nvPr>
            <p:ph type="dt" sz="half" idx="10"/>
          </p:nvPr>
        </p:nvSpPr>
        <p:spPr/>
        <p:txBody>
          <a:bodyPr/>
          <a:lstStyle>
            <a:lvl1pPr>
              <a:defRPr/>
            </a:lvl1pPr>
          </a:lstStyle>
          <a:p>
            <a:pPr>
              <a:defRPr/>
            </a:pPr>
            <a:fld id="{71609DA1-F9EE-4F1E-9ED4-DEC8BC8F1A7A}" type="datetimeFigureOut">
              <a:rPr lang="en-US"/>
              <a:pPr>
                <a:defRPr/>
              </a:pPr>
              <a:t>2/5/2018</a:t>
            </a:fld>
            <a:endParaRPr lang="en-US" dirty="0"/>
          </a:p>
        </p:txBody>
      </p:sp>
      <p:sp>
        <p:nvSpPr>
          <p:cNvPr id="8" name="Footer Placeholder 5">
            <a:extLst>
              <a:ext uri="{FF2B5EF4-FFF2-40B4-BE49-F238E27FC236}">
                <a16:creationId xmlns:a16="http://schemas.microsoft.com/office/drawing/2014/main" id="{48715900-C844-4A9F-A5FF-E1EEFAA3C62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0C31A835-A34A-43C0-966D-2234271E7AA2}"/>
              </a:ext>
            </a:extLst>
          </p:cNvPr>
          <p:cNvSpPr>
            <a:spLocks noGrp="1"/>
          </p:cNvSpPr>
          <p:nvPr>
            <p:ph type="sldNum" sz="quarter" idx="12"/>
          </p:nvPr>
        </p:nvSpPr>
        <p:spPr/>
        <p:txBody>
          <a:bodyPr/>
          <a:lstStyle>
            <a:lvl1pPr>
              <a:defRPr/>
            </a:lvl1pPr>
          </a:lstStyle>
          <a:p>
            <a:fld id="{5DA47D63-AB7A-4875-87F9-F538CA737F27}" type="slidenum">
              <a:rPr lang="en-US" altLang="en-US"/>
              <a:pPr/>
              <a:t>‹#›</a:t>
            </a:fld>
            <a:endParaRPr lang="en-US" altLang="en-US"/>
          </a:p>
        </p:txBody>
      </p:sp>
    </p:spTree>
    <p:extLst>
      <p:ext uri="{BB962C8B-B14F-4D97-AF65-F5344CB8AC3E}">
        <p14:creationId xmlns:p14="http://schemas.microsoft.com/office/powerpoint/2010/main" val="36044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91E6C-535F-44C6-97D0-84B5DEA689C5}"/>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0578AC00-A247-4C7B-B73A-6B7ED84B97B9}"/>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A7F18DFD-94C8-4970-A120-1C045E6DBB0C}"/>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a:t>Click icon to add picture</a:t>
            </a:r>
          </a:p>
        </p:txBody>
      </p:sp>
      <p:sp>
        <p:nvSpPr>
          <p:cNvPr id="8" name="Date Placeholder 4">
            <a:extLst>
              <a:ext uri="{FF2B5EF4-FFF2-40B4-BE49-F238E27FC236}">
                <a16:creationId xmlns:a16="http://schemas.microsoft.com/office/drawing/2014/main" id="{5542C713-78FF-4753-8DD5-EBB11AABFE75}"/>
              </a:ext>
            </a:extLst>
          </p:cNvPr>
          <p:cNvSpPr>
            <a:spLocks noGrp="1"/>
          </p:cNvSpPr>
          <p:nvPr>
            <p:ph type="dt" sz="half" idx="10"/>
          </p:nvPr>
        </p:nvSpPr>
        <p:spPr/>
        <p:txBody>
          <a:bodyPr/>
          <a:lstStyle>
            <a:lvl1pPr>
              <a:defRPr/>
            </a:lvl1pPr>
          </a:lstStyle>
          <a:p>
            <a:pPr>
              <a:defRPr/>
            </a:pPr>
            <a:fld id="{ABF57A65-E9ED-4823-9DAE-571B0AFDC7A1}" type="datetimeFigureOut">
              <a:rPr lang="en-US"/>
              <a:pPr>
                <a:defRPr/>
              </a:pPr>
              <a:t>2/5/2018</a:t>
            </a:fld>
            <a:endParaRPr lang="en-US" dirty="0"/>
          </a:p>
        </p:txBody>
      </p:sp>
      <p:sp>
        <p:nvSpPr>
          <p:cNvPr id="9" name="Footer Placeholder 5">
            <a:extLst>
              <a:ext uri="{FF2B5EF4-FFF2-40B4-BE49-F238E27FC236}">
                <a16:creationId xmlns:a16="http://schemas.microsoft.com/office/drawing/2014/main" id="{94D8E309-91EB-4EAD-A250-C19F32D17315}"/>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B378C99D-70B7-4466-8FC6-87D337DBB181}"/>
              </a:ext>
            </a:extLst>
          </p:cNvPr>
          <p:cNvSpPr>
            <a:spLocks noGrp="1"/>
          </p:cNvSpPr>
          <p:nvPr>
            <p:ph type="sldNum" sz="quarter" idx="12"/>
          </p:nvPr>
        </p:nvSpPr>
        <p:spPr>
          <a:xfrm>
            <a:off x="146050" y="6208713"/>
            <a:ext cx="457200" cy="457200"/>
          </a:xfrm>
        </p:spPr>
        <p:txBody>
          <a:bodyPr/>
          <a:lstStyle>
            <a:lvl1pPr>
              <a:defRPr/>
            </a:lvl1pPr>
          </a:lstStyle>
          <a:p>
            <a:fld id="{E707D20C-09C2-482F-BB87-6524CC882AAC}" type="slidenum">
              <a:rPr lang="en-US" altLang="en-US"/>
              <a:pPr/>
              <a:t>‹#›</a:t>
            </a:fld>
            <a:endParaRPr lang="en-US" altLang="en-US"/>
          </a:p>
        </p:txBody>
      </p:sp>
    </p:spTree>
    <p:extLst>
      <p:ext uri="{BB962C8B-B14F-4D97-AF65-F5344CB8AC3E}">
        <p14:creationId xmlns:p14="http://schemas.microsoft.com/office/powerpoint/2010/main" val="35600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B15289-BCCF-4922-BDDE-90D49D591FF3}"/>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useBgFill="1">
        <p:nvSpPr>
          <p:cNvPr id="8" name="Rounded Rectangle 7">
            <a:extLst>
              <a:ext uri="{FF2B5EF4-FFF2-40B4-BE49-F238E27FC236}">
                <a16:creationId xmlns:a16="http://schemas.microsoft.com/office/drawing/2014/main" id="{D7DE84E8-FEAC-47C0-8C09-E55F5988DFF3}"/>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8" name="Title Placeholder 21">
            <a:extLst>
              <a:ext uri="{FF2B5EF4-FFF2-40B4-BE49-F238E27FC236}">
                <a16:creationId xmlns:a16="http://schemas.microsoft.com/office/drawing/2014/main" id="{D9F2C780-8D10-4C48-9CB4-00C44933288F}"/>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AFC71610-A500-4950-BB5D-1329719BD1C7}"/>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43C5B393-4685-4833-85C6-6CF666C6DE4E}"/>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58A1D693-89D4-49EE-912E-738887A37F69}" type="datetimeFigureOut">
              <a:rPr lang="en-US"/>
              <a:pPr>
                <a:defRPr/>
              </a:pPr>
              <a:t>2/5/2018</a:t>
            </a:fld>
            <a:endParaRPr lang="en-US" dirty="0"/>
          </a:p>
        </p:txBody>
      </p:sp>
      <p:sp>
        <p:nvSpPr>
          <p:cNvPr id="3" name="Footer Placeholder 2">
            <a:extLst>
              <a:ext uri="{FF2B5EF4-FFF2-40B4-BE49-F238E27FC236}">
                <a16:creationId xmlns:a16="http://schemas.microsoft.com/office/drawing/2014/main" id="{CEB43DC4-5D3F-40D6-B463-E53675E677C6}"/>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C63D31BB-2F07-425A-A32D-5678FF5B8774}"/>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fld id="{F23EF99E-7321-4439-91FE-0572DC3805A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3" r:id="rId1"/>
    <p:sldLayoutId id="2147484036" r:id="rId2"/>
    <p:sldLayoutId id="2147484044" r:id="rId3"/>
    <p:sldLayoutId id="2147484037" r:id="rId4"/>
    <p:sldLayoutId id="2147484038" r:id="rId5"/>
    <p:sldLayoutId id="2147484039" r:id="rId6"/>
    <p:sldLayoutId id="2147484040" r:id="rId7"/>
    <p:sldLayoutId id="2147484045" r:id="rId8"/>
    <p:sldLayoutId id="2147484046" r:id="rId9"/>
    <p:sldLayoutId id="2147484041" r:id="rId10"/>
    <p:sldLayoutId id="214748404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CAABAD"/>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deanza.edu/gov/academicsenate/pdf/regulartimelyeffectivestudentfacultycontactguidelinesfinal.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www.musingsoverapint.com/2011_02_01_archive.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hyperlink" Target="http://ecms.deanza.edu/deptoutlinespublic.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deanza.edu/slo/"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353AD1C-C1D8-4DB5-92B7-862E4D4678CC}"/>
              </a:ext>
            </a:extLst>
          </p:cNvPr>
          <p:cNvSpPr>
            <a:spLocks noGrp="1"/>
          </p:cNvSpPr>
          <p:nvPr>
            <p:ph type="subTitle" idx="1"/>
          </p:nvPr>
        </p:nvSpPr>
        <p:spPr>
          <a:xfrm>
            <a:off x="2514600" y="5181600"/>
            <a:ext cx="6400800" cy="762000"/>
          </a:xfrm>
        </p:spPr>
        <p:txBody>
          <a:bodyPr>
            <a:normAutofit fontScale="92500" lnSpcReduction="10000"/>
          </a:bodyPr>
          <a:lstStyle/>
          <a:p>
            <a:pPr algn="r" eaLnBrk="1" fontAlgn="auto" hangingPunct="1">
              <a:spcBef>
                <a:spcPts val="0"/>
              </a:spcBef>
              <a:spcAft>
                <a:spcPts val="0"/>
              </a:spcAft>
              <a:buFont typeface="Wingdings 2"/>
              <a:buNone/>
              <a:defRPr/>
            </a:pPr>
            <a:r>
              <a:rPr lang="en-US" dirty="0"/>
              <a:t>Mary Pape</a:t>
            </a:r>
          </a:p>
          <a:p>
            <a:pPr algn="r" eaLnBrk="1" fontAlgn="auto" hangingPunct="1">
              <a:spcBef>
                <a:spcPts val="0"/>
              </a:spcBef>
              <a:spcAft>
                <a:spcPts val="0"/>
              </a:spcAft>
              <a:buFont typeface="Wingdings 2"/>
              <a:buNone/>
              <a:defRPr/>
            </a:pPr>
            <a:r>
              <a:rPr lang="en-US" dirty="0"/>
              <a:t>Toño Ramirez</a:t>
            </a:r>
          </a:p>
        </p:txBody>
      </p:sp>
      <p:sp>
        <p:nvSpPr>
          <p:cNvPr id="6147" name="Title 1">
            <a:extLst>
              <a:ext uri="{FF2B5EF4-FFF2-40B4-BE49-F238E27FC236}">
                <a16:creationId xmlns:a16="http://schemas.microsoft.com/office/drawing/2014/main" id="{4F6D641C-001F-4977-86B9-E201D54809E5}"/>
              </a:ext>
            </a:extLst>
          </p:cNvPr>
          <p:cNvSpPr>
            <a:spLocks noGrp="1"/>
          </p:cNvSpPr>
          <p:nvPr>
            <p:ph type="ctrTitle"/>
          </p:nvPr>
        </p:nvSpPr>
        <p:spPr>
          <a:xfrm>
            <a:off x="419100" y="1143000"/>
            <a:ext cx="8305800" cy="2286000"/>
          </a:xfrm>
        </p:spPr>
        <p:txBody>
          <a:bodyPr/>
          <a:lstStyle/>
          <a:p>
            <a:pPr eaLnBrk="1" hangingPunct="1"/>
            <a:r>
              <a:rPr lang="en-US" altLang="en-US" sz="5400" dirty="0">
                <a:solidFill>
                  <a:srgbClr val="FFC000"/>
                </a:solidFill>
                <a:latin typeface="Calibri" panose="020F0502020204030204" pitchFamily="34" charset="0"/>
              </a:rPr>
              <a:t>Accreditation Affirmed </a:t>
            </a:r>
            <a:br>
              <a:rPr lang="en-US" altLang="en-US" sz="5400" dirty="0">
                <a:solidFill>
                  <a:srgbClr val="FFC000"/>
                </a:solidFill>
                <a:latin typeface="Calibri" panose="020F0502020204030204" pitchFamily="34" charset="0"/>
              </a:rPr>
            </a:br>
            <a:r>
              <a:rPr lang="en-US" altLang="en-US" sz="5400" dirty="0">
                <a:solidFill>
                  <a:srgbClr val="FFC000"/>
                </a:solidFill>
                <a:latin typeface="Calibri" panose="020F0502020204030204" pitchFamily="34" charset="0"/>
              </a:rPr>
              <a:t>with Recommendations</a:t>
            </a:r>
            <a:endParaRPr altLang="en-US" sz="5400" dirty="0">
              <a:solidFill>
                <a:srgbClr val="FFC000"/>
              </a:solidFill>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1</a:t>
            </a:r>
          </a:p>
        </p:txBody>
      </p:sp>
      <p:sp>
        <p:nvSpPr>
          <p:cNvPr id="2" name="TextBox 1">
            <a:extLst>
              <a:ext uri="{FF2B5EF4-FFF2-40B4-BE49-F238E27FC236}">
                <a16:creationId xmlns:a16="http://schemas.microsoft.com/office/drawing/2014/main" id="{94B770DB-3793-4D52-811C-8F72F06BF6B5}"/>
              </a:ext>
            </a:extLst>
          </p:cNvPr>
          <p:cNvSpPr txBox="1"/>
          <p:nvPr/>
        </p:nvSpPr>
        <p:spPr>
          <a:xfrm>
            <a:off x="304800" y="1417638"/>
            <a:ext cx="8458200" cy="5293757"/>
          </a:xfrm>
          <a:prstGeom prst="rect">
            <a:avLst/>
          </a:prstGeom>
          <a:solidFill>
            <a:schemeClr val="bg1"/>
          </a:solidFill>
        </p:spPr>
        <p:txBody>
          <a:bodyPr wrap="square" rtlCol="0">
            <a:spAutoFit/>
          </a:bodyPr>
          <a:lstStyle/>
          <a:p>
            <a:r>
              <a:rPr lang="en-US" sz="3200" dirty="0">
                <a:latin typeface="Georgia" panose="02040502050405020303" pitchFamily="18" charset="0"/>
              </a:rPr>
              <a:t>In order to meet the standard, the College </a:t>
            </a:r>
            <a:r>
              <a:rPr lang="en-US" sz="3200" b="1" dirty="0">
                <a:solidFill>
                  <a:srgbClr val="9A2233"/>
                </a:solidFill>
                <a:latin typeface="Georgia" panose="02040502050405020303" pitchFamily="18" charset="0"/>
              </a:rPr>
              <a:t>should regularly assess </a:t>
            </a:r>
            <a:r>
              <a:rPr lang="en-US" sz="3200" dirty="0">
                <a:latin typeface="Georgia" panose="02040502050405020303" pitchFamily="18" charset="0"/>
              </a:rPr>
              <a:t>all course, program, and institution-level SLOs and report the findings of articulated learning outcomes and ensure the College documents the </a:t>
            </a:r>
            <a:r>
              <a:rPr lang="en-US" sz="3200" b="1" dirty="0">
                <a:solidFill>
                  <a:srgbClr val="9A2233"/>
                </a:solidFill>
                <a:latin typeface="Georgia" panose="02040502050405020303" pitchFamily="18" charset="0"/>
              </a:rPr>
              <a:t>use of the assessment of these outcomes for improvement and planning. </a:t>
            </a:r>
          </a:p>
          <a:p>
            <a:pPr algn="r"/>
            <a:r>
              <a:rPr lang="en-US" sz="3200" dirty="0">
                <a:latin typeface="Georgia" panose="02040502050405020303" pitchFamily="18" charset="0"/>
              </a:rPr>
              <a:t>(Standard I.B.1, I.B.2, I.B.4, I.B.5, I.C. l, I.C.2, I.C.3, II.A.1, 11.A.2, 11.A.3, 11.B.3, 11.C.2)</a:t>
            </a:r>
          </a:p>
          <a:p>
            <a:r>
              <a:rPr lang="en-US" dirty="0"/>
              <a:t> </a:t>
            </a:r>
          </a:p>
        </p:txBody>
      </p:sp>
    </p:spTree>
    <p:extLst>
      <p:ext uri="{BB962C8B-B14F-4D97-AF65-F5344CB8AC3E}">
        <p14:creationId xmlns:p14="http://schemas.microsoft.com/office/powerpoint/2010/main" val="275482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1</a:t>
            </a:r>
          </a:p>
        </p:txBody>
      </p:sp>
      <p:sp>
        <p:nvSpPr>
          <p:cNvPr id="2" name="TextBox 1">
            <a:extLst>
              <a:ext uri="{FF2B5EF4-FFF2-40B4-BE49-F238E27FC236}">
                <a16:creationId xmlns:a16="http://schemas.microsoft.com/office/drawing/2014/main" id="{94B770DB-3793-4D52-811C-8F72F06BF6B5}"/>
              </a:ext>
            </a:extLst>
          </p:cNvPr>
          <p:cNvSpPr txBox="1"/>
          <p:nvPr/>
        </p:nvSpPr>
        <p:spPr>
          <a:xfrm>
            <a:off x="685800" y="1417638"/>
            <a:ext cx="7848600" cy="4985980"/>
          </a:xfrm>
          <a:prstGeom prst="rect">
            <a:avLst/>
          </a:prstGeom>
          <a:solidFill>
            <a:schemeClr val="bg1"/>
          </a:solidFill>
        </p:spPr>
        <p:txBody>
          <a:bodyPr wrap="square" rtlCol="0">
            <a:spAutoFit/>
          </a:bodyPr>
          <a:lstStyle/>
          <a:p>
            <a:r>
              <a:rPr lang="en-US" sz="2000" b="1" i="1" dirty="0">
                <a:latin typeface="Arial Rounded MT Bold" panose="020F0704030504030204" pitchFamily="34" charset="0"/>
              </a:rPr>
              <a:t>Solution One: Proposed Curriculum Process </a:t>
            </a:r>
            <a:r>
              <a:rPr lang="en-US" sz="2000" dirty="0">
                <a:latin typeface="Arial Rounded MT Bold" panose="020F0704030504030204" pitchFamily="34" charset="0"/>
              </a:rPr>
              <a:t>:</a:t>
            </a:r>
          </a:p>
          <a:p>
            <a:endParaRPr lang="en-US" sz="2000" dirty="0">
              <a:latin typeface="Arial Rounded MT Bold" panose="020F0704030504030204" pitchFamily="34" charset="0"/>
            </a:endParaRPr>
          </a:p>
          <a:p>
            <a:r>
              <a:rPr lang="en-US" sz="2000" dirty="0">
                <a:latin typeface="Arial Rounded MT Bold" panose="020F0704030504030204" pitchFamily="34" charset="0"/>
              </a:rPr>
              <a:t>Initiators will include a signature form involving Student Learning Outcomes.</a:t>
            </a:r>
          </a:p>
          <a:p>
            <a:endParaRPr lang="en-US" sz="2000" dirty="0">
              <a:latin typeface="Arial Rounded MT Bold" panose="020F0704030504030204" pitchFamily="34" charset="0"/>
            </a:endParaRPr>
          </a:p>
          <a:p>
            <a:r>
              <a:rPr lang="en-US" sz="2000" dirty="0">
                <a:latin typeface="Arial Rounded MT Bold" panose="020F0704030504030204" pitchFamily="34" charset="0"/>
              </a:rPr>
              <a:t>Start date: For 2019 Curriculum deadline (involving revisions effective Fall 2020)</a:t>
            </a:r>
          </a:p>
          <a:p>
            <a:endParaRPr lang="en-US" sz="2000" dirty="0">
              <a:latin typeface="Arial Rounded MT Bold" panose="020F0704030504030204" pitchFamily="34" charset="0"/>
            </a:endParaRPr>
          </a:p>
          <a:p>
            <a:r>
              <a:rPr lang="en-US" sz="2000" dirty="0">
                <a:latin typeface="Arial Rounded MT Bold" panose="020F0704030504030204" pitchFamily="34" charset="0"/>
              </a:rPr>
              <a:t>Form requires signature of SLO Instructional Coordinator</a:t>
            </a:r>
          </a:p>
          <a:p>
            <a:endParaRPr lang="en-US" sz="2000" dirty="0">
              <a:latin typeface="Arial Rounded MT Bold" panose="020F0704030504030204" pitchFamily="34" charset="0"/>
            </a:endParaRPr>
          </a:p>
          <a:p>
            <a:r>
              <a:rPr lang="en-US" sz="2000" dirty="0">
                <a:latin typeface="Arial Rounded MT Bold" panose="020F0704030504030204" pitchFamily="34" charset="0"/>
              </a:rPr>
              <a:t> I. New Course - For each outcome (minimum one):</a:t>
            </a:r>
          </a:p>
          <a:p>
            <a:pPr marL="688975" indent="-688975">
              <a:buFont typeface="Wingdings" panose="05000000000000000000" pitchFamily="2" charset="2"/>
              <a:buChar char="Ø"/>
            </a:pPr>
            <a:r>
              <a:rPr lang="en-US" sz="2000" dirty="0">
                <a:latin typeface="Arial Rounded MT Bold" panose="020F0704030504030204" pitchFamily="34" charset="0"/>
              </a:rPr>
              <a:t>SLO Statement</a:t>
            </a:r>
          </a:p>
          <a:p>
            <a:pPr marL="688975" indent="-688975">
              <a:buFont typeface="Wingdings" panose="05000000000000000000" pitchFamily="2" charset="2"/>
              <a:buChar char="Ø"/>
            </a:pPr>
            <a:r>
              <a:rPr lang="en-US" sz="2000" dirty="0">
                <a:latin typeface="Arial Rounded MT Bold" panose="020F0704030504030204" pitchFamily="34" charset="0"/>
              </a:rPr>
              <a:t>Anticipated assessment method</a:t>
            </a:r>
          </a:p>
          <a:p>
            <a:pPr marL="688975" indent="-688975">
              <a:buFont typeface="Wingdings" panose="05000000000000000000" pitchFamily="2" charset="2"/>
              <a:buChar char="Ø"/>
            </a:pPr>
            <a:r>
              <a:rPr lang="en-US" sz="2000" dirty="0">
                <a:latin typeface="Arial Rounded MT Bold" panose="020F0704030504030204" pitchFamily="34" charset="0"/>
              </a:rPr>
              <a:t>Anticipated quarter to be assessed</a:t>
            </a:r>
          </a:p>
          <a:p>
            <a:endParaRPr lang="en-US" sz="2000" dirty="0">
              <a:latin typeface="Georgia" panose="02040502050405020303" pitchFamily="18" charset="0"/>
            </a:endParaRPr>
          </a:p>
          <a:p>
            <a:endParaRPr lang="en-US" dirty="0"/>
          </a:p>
        </p:txBody>
      </p:sp>
    </p:spTree>
    <p:extLst>
      <p:ext uri="{BB962C8B-B14F-4D97-AF65-F5344CB8AC3E}">
        <p14:creationId xmlns:p14="http://schemas.microsoft.com/office/powerpoint/2010/main" val="3729455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1</a:t>
            </a:r>
          </a:p>
        </p:txBody>
      </p:sp>
      <p:sp>
        <p:nvSpPr>
          <p:cNvPr id="2" name="TextBox 1">
            <a:extLst>
              <a:ext uri="{FF2B5EF4-FFF2-40B4-BE49-F238E27FC236}">
                <a16:creationId xmlns:a16="http://schemas.microsoft.com/office/drawing/2014/main" id="{94B770DB-3793-4D52-811C-8F72F06BF6B5}"/>
              </a:ext>
            </a:extLst>
          </p:cNvPr>
          <p:cNvSpPr txBox="1"/>
          <p:nvPr/>
        </p:nvSpPr>
        <p:spPr>
          <a:xfrm>
            <a:off x="685800" y="1417638"/>
            <a:ext cx="7848600" cy="5078313"/>
          </a:xfrm>
          <a:prstGeom prst="rect">
            <a:avLst/>
          </a:prstGeom>
          <a:solidFill>
            <a:schemeClr val="bg1"/>
          </a:solidFill>
        </p:spPr>
        <p:txBody>
          <a:bodyPr wrap="square" rtlCol="0">
            <a:spAutoFit/>
          </a:bodyPr>
          <a:lstStyle/>
          <a:p>
            <a:r>
              <a:rPr lang="en-US" b="1" i="1" dirty="0">
                <a:latin typeface="Arial Rounded MT Bold" panose="020F0704030504030204" pitchFamily="34" charset="0"/>
              </a:rPr>
              <a:t>Solution One: Proposed Curriculum Process: (continued)</a:t>
            </a:r>
          </a:p>
          <a:p>
            <a:endParaRPr lang="en-US" dirty="0">
              <a:latin typeface="Arial Rounded MT Bold" panose="020F0704030504030204" pitchFamily="34" charset="0"/>
            </a:endParaRPr>
          </a:p>
          <a:p>
            <a:r>
              <a:rPr lang="en-US" dirty="0">
                <a:latin typeface="Arial Rounded MT Bold" panose="020F0704030504030204" pitchFamily="34" charset="0"/>
              </a:rPr>
              <a:t>II. 5-year Revision – </a:t>
            </a:r>
          </a:p>
          <a:p>
            <a:endParaRPr lang="en-US" dirty="0">
              <a:latin typeface="Arial Rounded MT Bold" panose="020F0704030504030204" pitchFamily="34" charset="0"/>
            </a:endParaRPr>
          </a:p>
          <a:p>
            <a:r>
              <a:rPr lang="en-US" dirty="0">
                <a:latin typeface="Arial Rounded MT Bold" panose="020F0704030504030204" pitchFamily="34" charset="0"/>
              </a:rPr>
              <a:t>For each of the SLOs in your course, attach documentation for </a:t>
            </a:r>
            <a:r>
              <a:rPr lang="en-US" i="1" dirty="0">
                <a:latin typeface="Arial Rounded MT Bold" panose="020F0704030504030204" pitchFamily="34" charset="0"/>
              </a:rPr>
              <a:t>at least one</a:t>
            </a:r>
            <a:r>
              <a:rPr lang="en-US" dirty="0">
                <a:latin typeface="Arial Rounded MT Bold" panose="020F0704030504030204" pitchFamily="34" charset="0"/>
              </a:rPr>
              <a:t> assessment cycle that has been conducted during the last 5 years.  Your documentation should clearly indicate:</a:t>
            </a:r>
          </a:p>
          <a:p>
            <a:pPr marL="511175" lvl="0" indent="-511175">
              <a:buFont typeface="Wingdings" panose="05000000000000000000" pitchFamily="2" charset="2"/>
              <a:buChar char="Ø"/>
            </a:pPr>
            <a:r>
              <a:rPr lang="en-US" dirty="0">
                <a:latin typeface="Arial Rounded MT Bold" panose="020F0704030504030204" pitchFamily="34" charset="0"/>
              </a:rPr>
              <a:t>The SLO Statement</a:t>
            </a:r>
          </a:p>
          <a:p>
            <a:pPr marL="511175" lvl="0" indent="-511175">
              <a:buFont typeface="Wingdings" panose="05000000000000000000" pitchFamily="2" charset="2"/>
              <a:buChar char="Ø"/>
            </a:pPr>
            <a:r>
              <a:rPr lang="en-US" dirty="0">
                <a:latin typeface="Arial Rounded MT Bold" panose="020F0704030504030204" pitchFamily="34" charset="0"/>
              </a:rPr>
              <a:t>The assessment method used</a:t>
            </a:r>
          </a:p>
          <a:p>
            <a:pPr marL="511175" lvl="0" indent="-511175">
              <a:buFont typeface="Wingdings" panose="05000000000000000000" pitchFamily="2" charset="2"/>
              <a:buChar char="Ø"/>
            </a:pPr>
            <a:r>
              <a:rPr lang="en-US" dirty="0">
                <a:latin typeface="Arial Rounded MT Bold" panose="020F0704030504030204" pitchFamily="34" charset="0"/>
              </a:rPr>
              <a:t>The year and quarter the assessment took place</a:t>
            </a:r>
          </a:p>
          <a:p>
            <a:pPr marL="511175" lvl="0" indent="-511175">
              <a:buFont typeface="Wingdings" panose="05000000000000000000" pitchFamily="2" charset="2"/>
              <a:buChar char="Ø"/>
            </a:pPr>
            <a:r>
              <a:rPr lang="en-US" dirty="0">
                <a:latin typeface="Arial Rounded MT Bold" panose="020F0704030504030204" pitchFamily="34" charset="0"/>
              </a:rPr>
              <a:t>A summary of the data collected</a:t>
            </a:r>
          </a:p>
          <a:p>
            <a:pPr marL="511175" lvl="0" indent="-511175">
              <a:buFont typeface="Wingdings" panose="05000000000000000000" pitchFamily="2" charset="2"/>
              <a:buChar char="Ø"/>
            </a:pPr>
            <a:r>
              <a:rPr lang="en-US" dirty="0">
                <a:latin typeface="Arial Rounded MT Bold" panose="020F0704030504030204" pitchFamily="34" charset="0"/>
              </a:rPr>
              <a:t>Any enhancements planned in light of the assessment</a:t>
            </a:r>
          </a:p>
          <a:p>
            <a:pPr marL="855663" lvl="1" indent="398463"/>
            <a:r>
              <a:rPr lang="en-US" dirty="0">
                <a:latin typeface="Arial Rounded MT Bold" panose="020F0704030504030204" pitchFamily="34" charset="0"/>
              </a:rPr>
              <a:t>Note: Enhancement can come in the form of a change to the SLO statement, a change to the assessment method, or a change in the content or pedagogy used in the course itself</a:t>
            </a:r>
          </a:p>
          <a:p>
            <a:pPr marL="855663" lvl="1" indent="-855663"/>
            <a:endParaRPr lang="en-US" dirty="0">
              <a:latin typeface="Arial Rounded MT Bold" panose="020F0704030504030204" pitchFamily="34" charset="0"/>
            </a:endParaRPr>
          </a:p>
          <a:p>
            <a:r>
              <a:rPr lang="en-US" dirty="0">
                <a:latin typeface="Arial Rounded MT Bold" panose="020F0704030504030204" pitchFamily="34" charset="0"/>
              </a:rPr>
              <a:t>Improve -&gt; Reports -&gt; Standard Reports -&gt; click on Courses/services selected </a:t>
            </a:r>
            <a:r>
              <a:rPr lang="en-US" i="1" dirty="0">
                <a:latin typeface="Arial Rounded MT Bold" panose="020F0704030504030204" pitchFamily="34" charset="0"/>
              </a:rPr>
              <a:t>Choose just the one course</a:t>
            </a:r>
          </a:p>
        </p:txBody>
      </p:sp>
    </p:spTree>
    <p:extLst>
      <p:ext uri="{BB962C8B-B14F-4D97-AF65-F5344CB8AC3E}">
        <p14:creationId xmlns:p14="http://schemas.microsoft.com/office/powerpoint/2010/main" val="4058777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1</a:t>
            </a:r>
          </a:p>
        </p:txBody>
      </p:sp>
      <p:pic>
        <p:nvPicPr>
          <p:cNvPr id="4" name="Picture 3" descr="Screen Clipping">
            <a:extLst>
              <a:ext uri="{FF2B5EF4-FFF2-40B4-BE49-F238E27FC236}">
                <a16:creationId xmlns:a16="http://schemas.microsoft.com/office/drawing/2014/main" id="{6000D9D7-A304-41C8-9F5E-16DADBFF0D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568428"/>
            <a:ext cx="6577666" cy="5001079"/>
          </a:xfrm>
          <a:prstGeom prst="rect">
            <a:avLst/>
          </a:prstGeom>
        </p:spPr>
      </p:pic>
    </p:spTree>
    <p:extLst>
      <p:ext uri="{BB962C8B-B14F-4D97-AF65-F5344CB8AC3E}">
        <p14:creationId xmlns:p14="http://schemas.microsoft.com/office/powerpoint/2010/main" val="350218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3</a:t>
            </a:r>
          </a:p>
        </p:txBody>
      </p:sp>
      <p:sp>
        <p:nvSpPr>
          <p:cNvPr id="2" name="TextBox 1">
            <a:extLst>
              <a:ext uri="{FF2B5EF4-FFF2-40B4-BE49-F238E27FC236}">
                <a16:creationId xmlns:a16="http://schemas.microsoft.com/office/drawing/2014/main" id="{94B770DB-3793-4D52-811C-8F72F06BF6B5}"/>
              </a:ext>
            </a:extLst>
          </p:cNvPr>
          <p:cNvSpPr txBox="1"/>
          <p:nvPr/>
        </p:nvSpPr>
        <p:spPr>
          <a:xfrm>
            <a:off x="647700" y="1821121"/>
            <a:ext cx="7848600" cy="3108543"/>
          </a:xfrm>
          <a:prstGeom prst="rect">
            <a:avLst/>
          </a:prstGeom>
          <a:solidFill>
            <a:schemeClr val="bg1"/>
          </a:solidFill>
        </p:spPr>
        <p:txBody>
          <a:bodyPr wrap="square" rtlCol="0">
            <a:spAutoFit/>
          </a:bodyPr>
          <a:lstStyle/>
          <a:p>
            <a:r>
              <a:rPr lang="en-US" sz="2800" dirty="0">
                <a:latin typeface="Arial Rounded MT Bold" panose="020F0704030504030204" pitchFamily="34" charset="0"/>
              </a:rPr>
              <a:t>In order to meet the standard and comply with federal regulation 602.17(g) in distance education courses as defined in 602.3, the College should implement processes and structures to ensure regular and substantive interaction with the instructor and initiated by the instructor. </a:t>
            </a:r>
          </a:p>
        </p:txBody>
      </p:sp>
      <p:sp>
        <p:nvSpPr>
          <p:cNvPr id="3" name="TextBox 2">
            <a:extLst>
              <a:ext uri="{FF2B5EF4-FFF2-40B4-BE49-F238E27FC236}">
                <a16:creationId xmlns:a16="http://schemas.microsoft.com/office/drawing/2014/main" id="{70B91F28-ABA0-43F6-AA92-08BC56EF2F34}"/>
              </a:ext>
            </a:extLst>
          </p:cNvPr>
          <p:cNvSpPr txBox="1"/>
          <p:nvPr/>
        </p:nvSpPr>
        <p:spPr>
          <a:xfrm>
            <a:off x="4328556" y="4929664"/>
            <a:ext cx="4648200" cy="923330"/>
          </a:xfrm>
          <a:prstGeom prst="rect">
            <a:avLst/>
          </a:prstGeom>
          <a:noFill/>
        </p:spPr>
        <p:txBody>
          <a:bodyPr wrap="square" rtlCol="0">
            <a:spAutoFit/>
          </a:bodyPr>
          <a:lstStyle/>
          <a:p>
            <a:r>
              <a:rPr lang="en-US" dirty="0">
                <a:hlinkClick r:id="rId3"/>
              </a:rPr>
              <a:t>Guidelines</a:t>
            </a:r>
            <a:r>
              <a:rPr lang="en-US" dirty="0"/>
              <a:t> for fulfilling the charge for “Regular, Timely and Effective Student/Faculty Contact”</a:t>
            </a:r>
          </a:p>
        </p:txBody>
      </p:sp>
    </p:spTree>
    <p:extLst>
      <p:ext uri="{BB962C8B-B14F-4D97-AF65-F5344CB8AC3E}">
        <p14:creationId xmlns:p14="http://schemas.microsoft.com/office/powerpoint/2010/main" val="169920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FBABC8D-3CAF-4177-90B6-D0607E721F45}"/>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THE RACE IS ON</a:t>
            </a:r>
          </a:p>
        </p:txBody>
      </p:sp>
      <p:pic>
        <p:nvPicPr>
          <p:cNvPr id="9219" name="Picture 1">
            <a:extLst>
              <a:ext uri="{FF2B5EF4-FFF2-40B4-BE49-F238E27FC236}">
                <a16:creationId xmlns:a16="http://schemas.microsoft.com/office/drawing/2014/main" id="{B4BF9F1B-5B85-4A3A-80D6-25E4A603E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00200"/>
            <a:ext cx="62484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a:extLst>
              <a:ext uri="{FF2B5EF4-FFF2-40B4-BE49-F238E27FC236}">
                <a16:creationId xmlns:a16="http://schemas.microsoft.com/office/drawing/2014/main" id="{26A85972-6956-455C-9887-4C918E520635}"/>
              </a:ext>
            </a:extLst>
          </p:cNvPr>
          <p:cNvSpPr/>
          <p:nvPr/>
        </p:nvSpPr>
        <p:spPr>
          <a:xfrm>
            <a:off x="268288" y="304800"/>
            <a:ext cx="8458200" cy="6411913"/>
          </a:xfrm>
          <a:prstGeom prst="verticalScroll">
            <a:avLst/>
          </a:prstGeom>
          <a:solidFill>
            <a:schemeClr val="bg1"/>
          </a:solidFill>
          <a:ln w="57150">
            <a:solidFill>
              <a:srgbClr val="9A22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R="1010" eaLnBrk="1" hangingPunct="1">
              <a:defRPr/>
            </a:pPr>
            <a:r>
              <a:rPr lang="en-US" dirty="0">
                <a:solidFill>
                  <a:srgbClr val="000000"/>
                </a:solidFill>
                <a:latin typeface="Calibri"/>
              </a:rPr>
              <a:t>	</a:t>
            </a:r>
          </a:p>
        </p:txBody>
      </p:sp>
      <p:sp>
        <p:nvSpPr>
          <p:cNvPr id="8195" name="TextBox 2">
            <a:extLst>
              <a:ext uri="{FF2B5EF4-FFF2-40B4-BE49-F238E27FC236}">
                <a16:creationId xmlns:a16="http://schemas.microsoft.com/office/drawing/2014/main" id="{85FBF15F-B118-4840-97C1-10EADB86A85F}"/>
              </a:ext>
            </a:extLst>
          </p:cNvPr>
          <p:cNvSpPr txBox="1">
            <a:spLocks noChangeArrowheads="1"/>
          </p:cNvSpPr>
          <p:nvPr/>
        </p:nvSpPr>
        <p:spPr bwMode="auto">
          <a:xfrm>
            <a:off x="2514600" y="533400"/>
            <a:ext cx="4343400" cy="400110"/>
          </a:xfrm>
          <a:prstGeom prst="rect">
            <a:avLst/>
          </a:prstGeom>
          <a:noFill/>
          <a:ln w="9525">
            <a:noFill/>
            <a:miter lim="800000"/>
            <a:headEnd/>
            <a:tailEnd/>
          </a:ln>
        </p:spPr>
        <p:txBody>
          <a:bodyPr>
            <a:spAutoFit/>
          </a:bodyPr>
          <a:lstStyle/>
          <a:p>
            <a:pPr algn="ctr" eaLnBrk="1" hangingPunct="1">
              <a:defRPr/>
            </a:pPr>
            <a:r>
              <a:rPr lang="en-US" altLang="en-US" sz="2000" b="1" dirty="0">
                <a:solidFill>
                  <a:srgbClr val="9A2233"/>
                </a:solidFill>
                <a:effectLst>
                  <a:glow rad="139700">
                    <a:schemeClr val="accent3">
                      <a:satMod val="175000"/>
                      <a:alpha val="40000"/>
                    </a:schemeClr>
                  </a:glow>
                </a:effectLst>
                <a:latin typeface="Arial" charset="0"/>
                <a:cs typeface="Arial" charset="0"/>
              </a:rPr>
              <a:t>Honor Roll </a:t>
            </a:r>
          </a:p>
        </p:txBody>
      </p:sp>
      <p:sp>
        <p:nvSpPr>
          <p:cNvPr id="14340" name="TextBox 6">
            <a:extLst>
              <a:ext uri="{FF2B5EF4-FFF2-40B4-BE49-F238E27FC236}">
                <a16:creationId xmlns:a16="http://schemas.microsoft.com/office/drawing/2014/main" id="{2F41B8C7-37A4-4F64-962C-C010E14D0CB9}"/>
              </a:ext>
            </a:extLst>
          </p:cNvPr>
          <p:cNvSpPr txBox="1">
            <a:spLocks noChangeArrowheads="1"/>
          </p:cNvSpPr>
          <p:nvPr/>
        </p:nvSpPr>
        <p:spPr bwMode="auto">
          <a:xfrm>
            <a:off x="1524000" y="1066800"/>
            <a:ext cx="2819400" cy="4851456"/>
          </a:xfrm>
          <a:prstGeom prst="rect">
            <a:avLst/>
          </a:prstGeom>
          <a:noFill/>
          <a:ln>
            <a:noFill/>
          </a:ln>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1143000" indent="-228600">
              <a:spcBef>
                <a:spcPts val="375"/>
              </a:spcBef>
              <a:buClr>
                <a:srgbClr val="CAABAD"/>
              </a:buClr>
              <a:buSzPct val="85000"/>
              <a:buFont typeface="Wingdings 2" panose="05020102010507070707" pitchFamily="18" charset="2"/>
              <a:buChar char=""/>
              <a:defRPr sz="2000">
                <a:solidFill>
                  <a:schemeClr val="tx1"/>
                </a:solidFill>
                <a:latin typeface="Perpetua"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2057400" indent="-22860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BHES:</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Biology</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Health Technologies</a:t>
            </a:r>
          </a:p>
          <a:p>
            <a:pPr marL="457200">
              <a:lnSpc>
                <a:spcPct val="107000"/>
              </a:lnSpc>
              <a:spcBef>
                <a:spcPts val="0"/>
              </a:spcBef>
              <a:spcAft>
                <a:spcPts val="0"/>
              </a:spcAft>
              <a:buNone/>
              <a:defRPr/>
            </a:pPr>
            <a:r>
              <a:rPr lang="en-US" sz="1700" b="1" dirty="0">
                <a:latin typeface="Arial" pitchFamily="34" charset="0"/>
                <a:ea typeface="Calibri" panose="020F0502020204030204" pitchFamily="34" charset="0"/>
              </a:rPr>
              <a:t> Medical Laboratory Technician</a:t>
            </a:r>
          </a:p>
          <a:p>
            <a:pPr marL="457200">
              <a:lnSpc>
                <a:spcPct val="107000"/>
              </a:lnSpc>
              <a:spcBef>
                <a:spcPts val="0"/>
              </a:spcBef>
              <a:spcAft>
                <a:spcPts val="0"/>
              </a:spcAft>
              <a:buNone/>
              <a:defRPr/>
            </a:pPr>
            <a:r>
              <a:rPr lang="en-US" sz="1700" b="1" dirty="0">
                <a:latin typeface="Arial" pitchFamily="34" charset="0"/>
                <a:ea typeface="Calibri" panose="020F0502020204030204" pitchFamily="34" charset="0"/>
              </a:rPr>
              <a:t>Nursing</a:t>
            </a:r>
          </a:p>
          <a:p>
            <a:pPr>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BUS/CS/AT</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Accounting</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Auto</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Business</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Rea Estate</a:t>
            </a:r>
          </a:p>
          <a:p>
            <a:pPr>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Creative Arts</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Film/TV</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Photography</a:t>
            </a:r>
          </a:p>
          <a:p>
            <a:pPr>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IIS</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Korean</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Mandarin</a:t>
            </a:r>
          </a:p>
        </p:txBody>
      </p:sp>
      <p:sp>
        <p:nvSpPr>
          <p:cNvPr id="5" name="TextBox 6">
            <a:extLst>
              <a:ext uri="{FF2B5EF4-FFF2-40B4-BE49-F238E27FC236}">
                <a16:creationId xmlns:a16="http://schemas.microsoft.com/office/drawing/2014/main" id="{43C1B586-8296-44B5-A0A6-0531CCB8E9D0}"/>
              </a:ext>
            </a:extLst>
          </p:cNvPr>
          <p:cNvSpPr txBox="1">
            <a:spLocks noChangeArrowheads="1"/>
          </p:cNvSpPr>
          <p:nvPr/>
        </p:nvSpPr>
        <p:spPr bwMode="auto">
          <a:xfrm>
            <a:off x="4495800" y="1143000"/>
            <a:ext cx="2819400" cy="5542992"/>
          </a:xfrm>
          <a:prstGeom prst="rect">
            <a:avLst/>
          </a:prstGeom>
          <a:noFill/>
          <a:ln>
            <a:noFill/>
          </a:ln>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1143000" indent="-228600">
              <a:spcBef>
                <a:spcPts val="375"/>
              </a:spcBef>
              <a:buClr>
                <a:srgbClr val="CAABAD"/>
              </a:buClr>
              <a:buSzPct val="85000"/>
              <a:buFont typeface="Wingdings 2" panose="05020102010507070707" pitchFamily="18" charset="2"/>
              <a:buChar char=""/>
              <a:defRPr sz="2000">
                <a:solidFill>
                  <a:schemeClr val="tx1"/>
                </a:solidFill>
                <a:latin typeface="Perpetua"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2057400" indent="-22860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nSpc>
                <a:spcPct val="107000"/>
              </a:lnSpc>
              <a:spcBef>
                <a:spcPts val="0"/>
              </a:spcBef>
              <a:spcAft>
                <a:spcPts val="0"/>
              </a:spcAft>
              <a:buNone/>
              <a:defRPr/>
            </a:pPr>
            <a:r>
              <a:rPr lang="en-US" sz="1700" b="1" dirty="0">
                <a:latin typeface="Arial" pitchFamily="34" charset="0"/>
                <a:ea typeface="Calibri" panose="020F0502020204030204" pitchFamily="34" charset="0"/>
              </a:rPr>
              <a:t>Language Arts</a:t>
            </a:r>
          </a:p>
          <a:p>
            <a:pPr marL="457200">
              <a:lnSpc>
                <a:spcPct val="107000"/>
              </a:lnSpc>
              <a:spcBef>
                <a:spcPts val="0"/>
              </a:spcBef>
              <a:spcAft>
                <a:spcPts val="0"/>
              </a:spcAft>
              <a:buNone/>
              <a:defRPr/>
            </a:pPr>
            <a:r>
              <a:rPr lang="en-US" sz="1700" b="1" dirty="0">
                <a:latin typeface="Arial" pitchFamily="34" charset="0"/>
                <a:ea typeface="Calibri" panose="020F0502020204030204" pitchFamily="34" charset="0"/>
              </a:rPr>
              <a:t>Communication Studies</a:t>
            </a:r>
          </a:p>
          <a:p>
            <a:pPr marL="457200">
              <a:lnSpc>
                <a:spcPct val="107000"/>
              </a:lnSpc>
              <a:spcBef>
                <a:spcPts val="0"/>
              </a:spcBef>
              <a:spcAft>
                <a:spcPts val="0"/>
              </a:spcAft>
              <a:buNone/>
              <a:defRPr/>
            </a:pPr>
            <a:r>
              <a:rPr lang="en-US" sz="1700" b="1" dirty="0">
                <a:latin typeface="Arial" pitchFamily="34" charset="0"/>
                <a:ea typeface="Calibri" panose="020F0502020204030204" pitchFamily="34" charset="0"/>
              </a:rPr>
              <a:t>English</a:t>
            </a:r>
          </a:p>
          <a:p>
            <a:pPr>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PE</a:t>
            </a:r>
          </a:p>
          <a:p>
            <a:pPr marL="457200">
              <a:lnSpc>
                <a:spcPct val="107000"/>
              </a:lnSpc>
              <a:spcBef>
                <a:spcPts val="0"/>
              </a:spcBef>
              <a:spcAft>
                <a:spcPts val="0"/>
              </a:spcAft>
              <a:buNone/>
              <a:defRPr/>
            </a:pPr>
            <a:r>
              <a:rPr lang="en-US" sz="1700" b="1" dirty="0">
                <a:latin typeface="Arial" pitchFamily="34" charset="0"/>
                <a:ea typeface="Calibri" panose="020F0502020204030204" pitchFamily="34" charset="0"/>
              </a:rPr>
              <a:t>Athletics (Hybrid)</a:t>
            </a:r>
          </a:p>
          <a:p>
            <a:pPr marL="457200">
              <a:lnSpc>
                <a:spcPct val="107000"/>
              </a:lnSpc>
              <a:spcBef>
                <a:spcPts val="0"/>
              </a:spcBef>
              <a:spcAft>
                <a:spcPts val="0"/>
              </a:spcAft>
              <a:buNone/>
              <a:defRPr/>
            </a:pPr>
            <a:r>
              <a:rPr lang="en-US" sz="1700" b="1" dirty="0">
                <a:latin typeface="Arial" pitchFamily="34" charset="0"/>
                <a:ea typeface="Calibri" panose="020F0502020204030204" pitchFamily="34" charset="0"/>
              </a:rPr>
              <a:t>Kinesiology</a:t>
            </a:r>
          </a:p>
          <a:p>
            <a:pPr marL="457200">
              <a:lnSpc>
                <a:spcPct val="107000"/>
              </a:lnSpc>
              <a:spcBef>
                <a:spcPts val="0"/>
              </a:spcBef>
              <a:spcAft>
                <a:spcPts val="0"/>
              </a:spcAft>
              <a:buNone/>
              <a:defRPr/>
            </a:pPr>
            <a:r>
              <a:rPr lang="en-US" sz="1700" b="1" dirty="0">
                <a:latin typeface="Arial" pitchFamily="34" charset="0"/>
                <a:ea typeface="Calibri" panose="020F0502020204030204" pitchFamily="34" charset="0"/>
              </a:rPr>
              <a:t>Massage Therapy</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Physical Education</a:t>
            </a:r>
          </a:p>
          <a:p>
            <a:pPr marL="457200">
              <a:lnSpc>
                <a:spcPct val="107000"/>
              </a:lnSpc>
              <a:spcBef>
                <a:spcPts val="0"/>
              </a:spcBef>
              <a:spcAft>
                <a:spcPts val="0"/>
              </a:spcAft>
              <a:buFont typeface="Wingdings 2" panose="05020102010507070707" pitchFamily="18" charset="2"/>
              <a:buNone/>
              <a:defRPr/>
            </a:pPr>
            <a:endParaRPr lang="en-US" sz="1700" b="1" dirty="0">
              <a:latin typeface="Arial" pitchFamily="34" charset="0"/>
              <a:ea typeface="Calibri" panose="020F0502020204030204" pitchFamily="34" charset="0"/>
            </a:endParaRPr>
          </a:p>
          <a:p>
            <a:pPr>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PSME</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Mathematics</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Meteorology</a:t>
            </a:r>
          </a:p>
          <a:p>
            <a:pPr>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SSH</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Anthropology</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Economics</a:t>
            </a:r>
          </a:p>
          <a:p>
            <a:pPr marL="457200">
              <a:lnSpc>
                <a:spcPct val="107000"/>
              </a:lnSpc>
              <a:spcBef>
                <a:spcPts val="0"/>
              </a:spcBef>
              <a:spcAft>
                <a:spcPts val="0"/>
              </a:spcAft>
              <a:buFont typeface="Wingdings 2" panose="05020102010507070707" pitchFamily="18" charset="2"/>
              <a:buNone/>
              <a:defRPr/>
            </a:pPr>
            <a:r>
              <a:rPr lang="en-US" sz="1700" b="1" dirty="0">
                <a:latin typeface="Arial" pitchFamily="34" charset="0"/>
                <a:ea typeface="Calibri" panose="020F0502020204030204" pitchFamily="34" charset="0"/>
              </a:rPr>
              <a:t>Geography</a:t>
            </a:r>
          </a:p>
          <a:p>
            <a:pPr marL="457200">
              <a:lnSpc>
                <a:spcPct val="107000"/>
              </a:lnSpc>
              <a:spcBef>
                <a:spcPts val="0"/>
              </a:spcBef>
              <a:spcAft>
                <a:spcPts val="0"/>
              </a:spcAft>
              <a:buFont typeface="Wingdings 2" panose="05020102010507070707" pitchFamily="18" charset="2"/>
              <a:buNone/>
              <a:defRP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Wingdings 2" panose="05020102010507070707" pitchFamily="18" charset="2"/>
              <a:buNone/>
              <a:defRPr/>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Bef>
                <a:spcPts val="0"/>
              </a:spcBef>
              <a:spcAft>
                <a:spcPts val="0"/>
              </a:spcAft>
              <a:buFont typeface="Wingdings 2" panose="05020102010507070707" pitchFamily="18" charset="2"/>
              <a:buNone/>
              <a:defRPr/>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tar: 5 Points 5">
            <a:extLst>
              <a:ext uri="{FF2B5EF4-FFF2-40B4-BE49-F238E27FC236}">
                <a16:creationId xmlns:a16="http://schemas.microsoft.com/office/drawing/2014/main" id="{65069D47-FB7A-47A9-9B8B-F87C9005B3B4}"/>
              </a:ext>
            </a:extLst>
          </p:cNvPr>
          <p:cNvSpPr/>
          <p:nvPr/>
        </p:nvSpPr>
        <p:spPr>
          <a:xfrm>
            <a:off x="5983288" y="30678"/>
            <a:ext cx="2819400" cy="26019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&gt;= 70%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86EAD6ED-7D1E-41A0-A74C-40576D2A8464}"/>
              </a:ext>
            </a:extLst>
          </p:cNvPr>
          <p:cNvSpPr txBox="1">
            <a:spLocks noChangeArrowheads="1"/>
          </p:cNvSpPr>
          <p:nvPr/>
        </p:nvSpPr>
        <p:spPr bwMode="auto">
          <a:xfrm>
            <a:off x="762000" y="2057400"/>
            <a:ext cx="7772400" cy="2895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800"/>
              </a:spcAft>
            </a:pPr>
            <a:r>
              <a:rPr lang="en-US" altLang="en-US" sz="2800" b="1" dirty="0">
                <a:latin typeface="Calibri" panose="020F0502020204030204" pitchFamily="34" charset="0"/>
              </a:rPr>
              <a:t>SLO Process Drop-In Help in Academic Senate Office (Admin 117)</a:t>
            </a:r>
            <a:endParaRPr lang="en-US" altLang="en-US" sz="2800" dirty="0">
              <a:latin typeface="Times New Roman" panose="02020603050405020304" pitchFamily="18" charset="0"/>
            </a:endParaRPr>
          </a:p>
          <a:p>
            <a:pPr eaLnBrk="1" hangingPunct="1">
              <a:spcAft>
                <a:spcPts val="1000"/>
              </a:spcAft>
            </a:pPr>
            <a:r>
              <a:rPr lang="en-US" altLang="en-US" sz="2800" b="1" dirty="0">
                <a:latin typeface="Calibri" panose="020F0502020204030204" pitchFamily="34" charset="0"/>
              </a:rPr>
              <a:t>Wednesdays 4:00 – 5:00 pm</a:t>
            </a:r>
          </a:p>
          <a:p>
            <a:pPr eaLnBrk="1" hangingPunct="1">
              <a:spcAft>
                <a:spcPts val="1000"/>
              </a:spcAft>
            </a:pPr>
            <a:r>
              <a:rPr lang="en-US" altLang="en-US" sz="2800" b="1" dirty="0">
                <a:latin typeface="Calibri" panose="020F0502020204030204" pitchFamily="34" charset="0"/>
              </a:rPr>
              <a:t> Thursdays 10:00 – 11:00 am</a:t>
            </a:r>
          </a:p>
          <a:p>
            <a:pPr eaLnBrk="1" hangingPunct="1">
              <a:spcAft>
                <a:spcPts val="1000"/>
              </a:spcAft>
            </a:pPr>
            <a:endParaRPr lang="en-US" altLang="en-US" sz="2800" dirty="0"/>
          </a:p>
        </p:txBody>
      </p:sp>
      <p:sp>
        <p:nvSpPr>
          <p:cNvPr id="5" name="Title 1">
            <a:extLst>
              <a:ext uri="{FF2B5EF4-FFF2-40B4-BE49-F238E27FC236}">
                <a16:creationId xmlns:a16="http://schemas.microsoft.com/office/drawing/2014/main" id="{CFFD8B63-96FF-40A2-BF0E-0897AFF06546}"/>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6600" b="1" dirty="0">
                <a:solidFill>
                  <a:srgbClr val="FFCC00"/>
                </a:solidFill>
                <a:latin typeface="+mj-lt"/>
                <a:ea typeface="+mj-ea"/>
                <a:cs typeface="+mj-cs"/>
              </a:rPr>
              <a:t>SLO Office Hours</a:t>
            </a:r>
          </a:p>
        </p:txBody>
      </p:sp>
      <p:pic>
        <p:nvPicPr>
          <p:cNvPr id="16388" name="Picture 2" descr="https://encrypted-tbn3.gstatic.com/images?q=tbn:ANd9GcShZTAE8o6gjZEXIUJQYLZ8WuFKYoKB9xqsOSe03Rq53gC9aXNU">
            <a:extLst>
              <a:ext uri="{FF2B5EF4-FFF2-40B4-BE49-F238E27FC236}">
                <a16:creationId xmlns:a16="http://schemas.microsoft.com/office/drawing/2014/main" id="{27E5EEFF-EBC4-4A99-B9E7-3C4C54706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276600"/>
            <a:ext cx="175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4130327A-525A-441C-93E3-228B3FE704D3}"/>
              </a:ext>
            </a:extLst>
          </p:cNvPr>
          <p:cNvSpPr>
            <a:spLocks noGrp="1"/>
          </p:cNvSpPr>
          <p:nvPr>
            <p:ph type="ctrTitle"/>
          </p:nvPr>
        </p:nvSpPr>
        <p:spPr>
          <a:xfrm>
            <a:off x="457200" y="1524000"/>
            <a:ext cx="8229600" cy="1470025"/>
          </a:xfrm>
        </p:spPr>
        <p:txBody>
          <a:bodyPr/>
          <a:lstStyle/>
          <a:p>
            <a:r>
              <a:rPr altLang="en-US" sz="5400" b="1">
                <a:solidFill>
                  <a:srgbClr val="FFCC00"/>
                </a:solidFill>
              </a:rPr>
              <a:t>What the future holds…</a:t>
            </a:r>
          </a:p>
        </p:txBody>
      </p:sp>
      <p:pic>
        <p:nvPicPr>
          <p:cNvPr id="3" name="Picture 2">
            <a:extLst>
              <a:ext uri="{FF2B5EF4-FFF2-40B4-BE49-F238E27FC236}">
                <a16:creationId xmlns:a16="http://schemas.microsoft.com/office/drawing/2014/main" id="{791063B5-2AEE-4D58-8B95-E28598124C1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6800" y="3401291"/>
            <a:ext cx="3952875" cy="2590800"/>
          </a:xfrm>
          <a:prstGeom prst="rect">
            <a:avLst/>
          </a:prstGeom>
        </p:spPr>
      </p:pic>
      <p:sp>
        <p:nvSpPr>
          <p:cNvPr id="4" name="TextBox 3">
            <a:extLst>
              <a:ext uri="{FF2B5EF4-FFF2-40B4-BE49-F238E27FC236}">
                <a16:creationId xmlns:a16="http://schemas.microsoft.com/office/drawing/2014/main" id="{8BF93816-D417-4062-82E4-A8DC14C83D03}"/>
              </a:ext>
            </a:extLst>
          </p:cNvPr>
          <p:cNvSpPr txBox="1"/>
          <p:nvPr/>
        </p:nvSpPr>
        <p:spPr>
          <a:xfrm>
            <a:off x="4572000" y="3581400"/>
            <a:ext cx="3962400" cy="1754326"/>
          </a:xfrm>
          <a:prstGeom prst="rect">
            <a:avLst/>
          </a:prstGeom>
          <a:noFill/>
        </p:spPr>
        <p:txBody>
          <a:bodyPr wrap="square" rtlCol="0">
            <a:spAutoFit/>
          </a:bodyPr>
          <a:lstStyle/>
          <a:p>
            <a:pPr algn="ctr"/>
            <a:r>
              <a:rPr lang="en-US" sz="3600" b="1" dirty="0"/>
              <a:t>March 1, 2018</a:t>
            </a:r>
          </a:p>
          <a:p>
            <a:pPr algn="ctr"/>
            <a:endParaRPr lang="en-US" sz="3600" b="1" dirty="0"/>
          </a:p>
          <a:p>
            <a:pPr algn="ctr"/>
            <a:r>
              <a:rPr lang="en-US" sz="3600" b="1" dirty="0"/>
              <a:t>Deadline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45D4FE-1645-4CA6-B025-4E32AF436095}"/>
              </a:ext>
            </a:extLst>
          </p:cNvPr>
          <p:cNvSpPr txBox="1">
            <a:spLocks/>
          </p:cNvSpPr>
          <p:nvPr/>
        </p:nvSpPr>
        <p:spPr>
          <a:xfrm>
            <a:off x="152400" y="1676400"/>
            <a:ext cx="8839200" cy="3001962"/>
          </a:xfrm>
          <a:prstGeom prst="rect">
            <a:avLst/>
          </a:prstGeom>
          <a:solidFill>
            <a:srgbClr val="9A2233"/>
          </a:solidFill>
          <a:ln w="38100">
            <a:solidFill>
              <a:srgbClr val="FFCC00"/>
            </a:solidFill>
          </a:ln>
        </p:spPr>
        <p:txBody>
          <a:bodyPr/>
          <a:lstStyle/>
          <a:p>
            <a:pPr algn="ctr">
              <a:defRPr/>
            </a:pPr>
            <a:r>
              <a:rPr lang="en-US" altLang="en-US" sz="5400" dirty="0">
                <a:solidFill>
                  <a:srgbClr val="FFC000"/>
                </a:solidFill>
                <a:latin typeface="Calibri" panose="020F0502020204030204" pitchFamily="34" charset="0"/>
              </a:rPr>
              <a:t>Accreditation Affirmed </a:t>
            </a:r>
            <a:br>
              <a:rPr lang="en-US" altLang="en-US" sz="5400" dirty="0">
                <a:solidFill>
                  <a:srgbClr val="FFC000"/>
                </a:solidFill>
                <a:latin typeface="Calibri" panose="020F0502020204030204" pitchFamily="34" charset="0"/>
              </a:rPr>
            </a:br>
            <a:r>
              <a:rPr lang="en-US" altLang="en-US" sz="7200" b="1" dirty="0">
                <a:solidFill>
                  <a:srgbClr val="FFC000"/>
                </a:solidFill>
                <a:latin typeface="Calibri" panose="020F0502020204030204" pitchFamily="34" charset="0"/>
              </a:rPr>
              <a:t>with Recommendations</a:t>
            </a:r>
            <a:endParaRPr lang="en-US" sz="7200" b="1" i="1" dirty="0">
              <a:solidFill>
                <a:srgbClr val="FFCC00"/>
              </a:solidFill>
              <a:latin typeface="+mj-lt"/>
              <a:ea typeface="+mj-ea"/>
              <a:cs typeface="+mj-cs"/>
            </a:endParaRPr>
          </a:p>
        </p:txBody>
      </p:sp>
    </p:spTree>
    <p:extLst>
      <p:ext uri="{BB962C8B-B14F-4D97-AF65-F5344CB8AC3E}">
        <p14:creationId xmlns:p14="http://schemas.microsoft.com/office/powerpoint/2010/main" val="223053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45D4FE-1645-4CA6-B025-4E32AF436095}"/>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It’s about </a:t>
            </a:r>
            <a:r>
              <a:rPr lang="en-US" sz="5400" b="1" i="1" dirty="0">
                <a:solidFill>
                  <a:srgbClr val="FFCC00"/>
                </a:solidFill>
                <a:latin typeface="+mj-lt"/>
                <a:ea typeface="+mj-ea"/>
                <a:cs typeface="+mj-cs"/>
              </a:rPr>
              <a:t>Compliance</a:t>
            </a:r>
          </a:p>
        </p:txBody>
      </p:sp>
      <p:pic>
        <p:nvPicPr>
          <p:cNvPr id="4" name="Picture 3" descr="Screen Clipping">
            <a:extLst>
              <a:ext uri="{FF2B5EF4-FFF2-40B4-BE49-F238E27FC236}">
                <a16:creationId xmlns:a16="http://schemas.microsoft.com/office/drawing/2014/main" id="{04492468-04E8-47B9-98FC-2D450394E9CE}"/>
              </a:ext>
            </a:extLst>
          </p:cNvPr>
          <p:cNvPicPr/>
          <p:nvPr/>
        </p:nvPicPr>
        <p:blipFill>
          <a:blip r:embed="rId3">
            <a:extLst>
              <a:ext uri="{28A0092B-C50C-407E-A947-70E740481C1C}">
                <a14:useLocalDpi xmlns:a14="http://schemas.microsoft.com/office/drawing/2010/main" val="0"/>
              </a:ext>
            </a:extLst>
          </a:blip>
          <a:stretch>
            <a:fillRect/>
          </a:stretch>
        </p:blipFill>
        <p:spPr>
          <a:xfrm>
            <a:off x="1219200" y="1567888"/>
            <a:ext cx="6705600" cy="50174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2</a:t>
            </a:r>
          </a:p>
        </p:txBody>
      </p:sp>
      <p:sp>
        <p:nvSpPr>
          <p:cNvPr id="2" name="TextBox 1">
            <a:extLst>
              <a:ext uri="{FF2B5EF4-FFF2-40B4-BE49-F238E27FC236}">
                <a16:creationId xmlns:a16="http://schemas.microsoft.com/office/drawing/2014/main" id="{A6E2C867-8E4C-438C-87E7-9803529A3EA4}"/>
              </a:ext>
            </a:extLst>
          </p:cNvPr>
          <p:cNvSpPr txBox="1"/>
          <p:nvPr/>
        </p:nvSpPr>
        <p:spPr>
          <a:xfrm>
            <a:off x="685800" y="1828800"/>
            <a:ext cx="7467600" cy="4524315"/>
          </a:xfrm>
          <a:prstGeom prst="rect">
            <a:avLst/>
          </a:prstGeom>
          <a:solidFill>
            <a:schemeClr val="bg1"/>
          </a:solidFill>
        </p:spPr>
        <p:txBody>
          <a:bodyPr wrap="square" rtlCol="0">
            <a:spAutoFit/>
          </a:bodyPr>
          <a:lstStyle/>
          <a:p>
            <a:r>
              <a:rPr lang="en-US" sz="3600" dirty="0">
                <a:latin typeface="Georgia" panose="02040502050405020303" pitchFamily="18" charset="0"/>
              </a:rPr>
              <a:t>In order to meet the standard, the College should ensure that in every class section students receive a course syllabus that includes learning outcomes </a:t>
            </a:r>
            <a:r>
              <a:rPr lang="en-US" sz="3600" b="1" dirty="0">
                <a:solidFill>
                  <a:srgbClr val="9A2233"/>
                </a:solidFill>
                <a:latin typeface="Georgia" panose="02040502050405020303" pitchFamily="18" charset="0"/>
              </a:rPr>
              <a:t>from the institution's officially approved course outline. </a:t>
            </a:r>
          </a:p>
          <a:p>
            <a:pPr algn="r"/>
            <a:r>
              <a:rPr lang="en-US" sz="3600" dirty="0">
                <a:latin typeface="Georgia" panose="02040502050405020303" pitchFamily="18" charset="0"/>
              </a:rPr>
              <a:t>(Standard 11.A.2, 11.A.3)</a:t>
            </a:r>
          </a:p>
        </p:txBody>
      </p:sp>
    </p:spTree>
    <p:extLst>
      <p:ext uri="{BB962C8B-B14F-4D97-AF65-F5344CB8AC3E}">
        <p14:creationId xmlns:p14="http://schemas.microsoft.com/office/powerpoint/2010/main" val="3022618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2</a:t>
            </a:r>
          </a:p>
        </p:txBody>
      </p:sp>
      <p:pic>
        <p:nvPicPr>
          <p:cNvPr id="3" name="Picture 2">
            <a:extLst>
              <a:ext uri="{FF2B5EF4-FFF2-40B4-BE49-F238E27FC236}">
                <a16:creationId xmlns:a16="http://schemas.microsoft.com/office/drawing/2014/main" id="{8285BEF5-9DBF-4876-BBA2-03C871B48F43}"/>
              </a:ext>
            </a:extLst>
          </p:cNvPr>
          <p:cNvPicPr>
            <a:picLocks noChangeAspect="1"/>
          </p:cNvPicPr>
          <p:nvPr/>
        </p:nvPicPr>
        <p:blipFill rotWithShape="1">
          <a:blip r:embed="rId3"/>
          <a:srcRect l="21666" t="9076" r="35000"/>
          <a:stretch/>
        </p:blipFill>
        <p:spPr>
          <a:xfrm>
            <a:off x="381000" y="1676400"/>
            <a:ext cx="4053895" cy="4572000"/>
          </a:xfrm>
          <a:prstGeom prst="rect">
            <a:avLst/>
          </a:prstGeom>
        </p:spPr>
      </p:pic>
      <p:pic>
        <p:nvPicPr>
          <p:cNvPr id="4" name="Picture 3">
            <a:extLst>
              <a:ext uri="{FF2B5EF4-FFF2-40B4-BE49-F238E27FC236}">
                <a16:creationId xmlns:a16="http://schemas.microsoft.com/office/drawing/2014/main" id="{20E4828C-D270-4911-866E-B3F16E687AC0}"/>
              </a:ext>
            </a:extLst>
          </p:cNvPr>
          <p:cNvPicPr>
            <a:picLocks noChangeAspect="1"/>
          </p:cNvPicPr>
          <p:nvPr/>
        </p:nvPicPr>
        <p:blipFill rotWithShape="1">
          <a:blip r:embed="rId4"/>
          <a:srcRect l="30833" t="11240" r="27500"/>
          <a:stretch/>
        </p:blipFill>
        <p:spPr>
          <a:xfrm>
            <a:off x="4572000" y="1676400"/>
            <a:ext cx="3993012" cy="4572000"/>
          </a:xfrm>
          <a:prstGeom prst="rect">
            <a:avLst/>
          </a:prstGeom>
        </p:spPr>
      </p:pic>
      <p:sp>
        <p:nvSpPr>
          <p:cNvPr id="6" name="Oval 5">
            <a:extLst>
              <a:ext uri="{FF2B5EF4-FFF2-40B4-BE49-F238E27FC236}">
                <a16:creationId xmlns:a16="http://schemas.microsoft.com/office/drawing/2014/main" id="{AD113EE9-514D-4A78-8527-C40707DF3C18}"/>
              </a:ext>
            </a:extLst>
          </p:cNvPr>
          <p:cNvSpPr/>
          <p:nvPr/>
        </p:nvSpPr>
        <p:spPr>
          <a:xfrm>
            <a:off x="4755012" y="4038600"/>
            <a:ext cx="3810000" cy="11430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Worried Face with No Fill">
            <a:extLst>
              <a:ext uri="{FF2B5EF4-FFF2-40B4-BE49-F238E27FC236}">
                <a16:creationId xmlns:a16="http://schemas.microsoft.com/office/drawing/2014/main" id="{AB773319-3405-4F93-A62E-D949CD376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000" y="3396343"/>
            <a:ext cx="914400"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2</a:t>
            </a:r>
          </a:p>
        </p:txBody>
      </p:sp>
      <p:pic>
        <p:nvPicPr>
          <p:cNvPr id="4" name="Picture 3">
            <a:extLst>
              <a:ext uri="{FF2B5EF4-FFF2-40B4-BE49-F238E27FC236}">
                <a16:creationId xmlns:a16="http://schemas.microsoft.com/office/drawing/2014/main" id="{20E4828C-D270-4911-866E-B3F16E687AC0}"/>
              </a:ext>
            </a:extLst>
          </p:cNvPr>
          <p:cNvPicPr>
            <a:picLocks noChangeAspect="1"/>
          </p:cNvPicPr>
          <p:nvPr/>
        </p:nvPicPr>
        <p:blipFill rotWithShape="1">
          <a:blip r:embed="rId3"/>
          <a:srcRect l="30833" t="11240" r="27500"/>
          <a:stretch/>
        </p:blipFill>
        <p:spPr>
          <a:xfrm>
            <a:off x="4572000" y="1676400"/>
            <a:ext cx="3993012" cy="4572000"/>
          </a:xfrm>
          <a:prstGeom prst="rect">
            <a:avLst/>
          </a:prstGeom>
        </p:spPr>
      </p:pic>
      <p:sp>
        <p:nvSpPr>
          <p:cNvPr id="6" name="Oval 5">
            <a:extLst>
              <a:ext uri="{FF2B5EF4-FFF2-40B4-BE49-F238E27FC236}">
                <a16:creationId xmlns:a16="http://schemas.microsoft.com/office/drawing/2014/main" id="{AD113EE9-514D-4A78-8527-C40707DF3C18}"/>
              </a:ext>
            </a:extLst>
          </p:cNvPr>
          <p:cNvSpPr/>
          <p:nvPr/>
        </p:nvSpPr>
        <p:spPr>
          <a:xfrm>
            <a:off x="4755012" y="4038600"/>
            <a:ext cx="3810000" cy="1143000"/>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IS 22A Syllabus W18.pdf - Adobe Reader">
            <a:extLst>
              <a:ext uri="{FF2B5EF4-FFF2-40B4-BE49-F238E27FC236}">
                <a16:creationId xmlns:a16="http://schemas.microsoft.com/office/drawing/2014/main" id="{E2D071C7-ED05-4731-A569-BB2B359BC3D4}"/>
              </a:ext>
            </a:extLst>
          </p:cNvPr>
          <p:cNvPicPr>
            <a:picLocks noChangeAspect="1"/>
          </p:cNvPicPr>
          <p:nvPr/>
        </p:nvPicPr>
        <p:blipFill rotWithShape="1">
          <a:blip r:embed="rId4">
            <a:extLst>
              <a:ext uri="{28A0092B-C50C-407E-A947-70E740481C1C}">
                <a14:useLocalDpi xmlns:a14="http://schemas.microsoft.com/office/drawing/2010/main" val="0"/>
              </a:ext>
            </a:extLst>
          </a:blip>
          <a:srcRect l="27946" t="9422" r="28387" b="2773"/>
          <a:stretch/>
        </p:blipFill>
        <p:spPr>
          <a:xfrm>
            <a:off x="381000" y="1667494"/>
            <a:ext cx="3993012" cy="4352306"/>
          </a:xfrm>
          <a:prstGeom prst="rect">
            <a:avLst/>
          </a:prstGeom>
        </p:spPr>
      </p:pic>
      <p:pic>
        <p:nvPicPr>
          <p:cNvPr id="12" name="Graphic 11" descr="Smiling Face with No Fill">
            <a:extLst>
              <a:ext uri="{FF2B5EF4-FFF2-40B4-BE49-F238E27FC236}">
                <a16:creationId xmlns:a16="http://schemas.microsoft.com/office/drawing/2014/main" id="{19D18F56-414E-4BA1-A804-9FF774131D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1788" y="3843647"/>
            <a:ext cx="914400" cy="914400"/>
          </a:xfrm>
          <a:prstGeom prst="rect">
            <a:avLst/>
          </a:prstGeom>
        </p:spPr>
      </p:pic>
    </p:spTree>
    <p:extLst>
      <p:ext uri="{BB962C8B-B14F-4D97-AF65-F5344CB8AC3E}">
        <p14:creationId xmlns:p14="http://schemas.microsoft.com/office/powerpoint/2010/main" val="78443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2</a:t>
            </a:r>
          </a:p>
        </p:txBody>
      </p:sp>
      <p:sp>
        <p:nvSpPr>
          <p:cNvPr id="2" name="TextBox 1">
            <a:extLst>
              <a:ext uri="{FF2B5EF4-FFF2-40B4-BE49-F238E27FC236}">
                <a16:creationId xmlns:a16="http://schemas.microsoft.com/office/drawing/2014/main" id="{4DEAF315-0B46-4A14-A971-881C696640B9}"/>
              </a:ext>
            </a:extLst>
          </p:cNvPr>
          <p:cNvSpPr txBox="1"/>
          <p:nvPr/>
        </p:nvSpPr>
        <p:spPr>
          <a:xfrm>
            <a:off x="685800" y="1474887"/>
            <a:ext cx="7772400" cy="5078313"/>
          </a:xfrm>
          <a:prstGeom prst="rect">
            <a:avLst/>
          </a:prstGeom>
          <a:solidFill>
            <a:schemeClr val="bg1"/>
          </a:solidFill>
        </p:spPr>
        <p:txBody>
          <a:bodyPr wrap="square" rtlCol="0">
            <a:spAutoFit/>
          </a:bodyPr>
          <a:lstStyle/>
          <a:p>
            <a:r>
              <a:rPr lang="en-US" sz="2400" b="1" i="1" dirty="0">
                <a:latin typeface="Georgia" panose="02040502050405020303" pitchFamily="18" charset="0"/>
              </a:rPr>
              <a:t>Solution to Immediately Implement:</a:t>
            </a:r>
          </a:p>
          <a:p>
            <a:r>
              <a:rPr lang="en-US" sz="3600" dirty="0">
                <a:latin typeface="Georgia" panose="02040502050405020303" pitchFamily="18" charset="0"/>
              </a:rPr>
              <a:t>Each and every </a:t>
            </a:r>
            <a:r>
              <a:rPr lang="en-US" sz="3600" b="1" dirty="0">
                <a:solidFill>
                  <a:srgbClr val="9A2233"/>
                </a:solidFill>
                <a:latin typeface="Georgia" panose="02040502050405020303" pitchFamily="18" charset="0"/>
              </a:rPr>
              <a:t>faculty</a:t>
            </a:r>
            <a:r>
              <a:rPr lang="en-US" sz="3600" dirty="0">
                <a:latin typeface="Georgia" panose="02040502050405020303" pitchFamily="18" charset="0"/>
              </a:rPr>
              <a:t> must update current syllabus to use the word “Outcome” and list the student learning outcome(s) exactly as they appear on the </a:t>
            </a:r>
            <a:r>
              <a:rPr lang="en-US" sz="3600" b="1" dirty="0">
                <a:latin typeface="Georgia" panose="02040502050405020303" pitchFamily="18" charset="0"/>
                <a:hlinkClick r:id="rId3"/>
              </a:rPr>
              <a:t>course outline of record</a:t>
            </a:r>
            <a:r>
              <a:rPr lang="en-US" sz="3600" dirty="0">
                <a:latin typeface="Georgia" panose="02040502050405020303" pitchFamily="18" charset="0"/>
              </a:rPr>
              <a:t>. The official list of SLOs for each course are also posted by Divisions at </a:t>
            </a:r>
            <a:r>
              <a:rPr lang="en-US" sz="3600" b="1" dirty="0">
                <a:latin typeface="Georgia" panose="02040502050405020303" pitchFamily="18" charset="0"/>
                <a:hlinkClick r:id="rId4"/>
              </a:rPr>
              <a:t>deanza.edu/</a:t>
            </a:r>
            <a:r>
              <a:rPr lang="en-US" sz="3600" b="1" dirty="0" err="1">
                <a:latin typeface="Georgia" panose="02040502050405020303" pitchFamily="18" charset="0"/>
                <a:hlinkClick r:id="rId4"/>
              </a:rPr>
              <a:t>slo</a:t>
            </a:r>
            <a:endParaRPr lang="en-US" sz="3600" b="1" dirty="0">
              <a:latin typeface="Georgia" panose="02040502050405020303" pitchFamily="18" charset="0"/>
            </a:endParaRPr>
          </a:p>
        </p:txBody>
      </p:sp>
    </p:spTree>
    <p:extLst>
      <p:ext uri="{BB962C8B-B14F-4D97-AF65-F5344CB8AC3E}">
        <p14:creationId xmlns:p14="http://schemas.microsoft.com/office/powerpoint/2010/main" val="3711040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2</a:t>
            </a:r>
          </a:p>
        </p:txBody>
      </p:sp>
      <p:sp>
        <p:nvSpPr>
          <p:cNvPr id="2" name="TextBox 1">
            <a:extLst>
              <a:ext uri="{FF2B5EF4-FFF2-40B4-BE49-F238E27FC236}">
                <a16:creationId xmlns:a16="http://schemas.microsoft.com/office/drawing/2014/main" id="{BFF2CE8D-499F-4743-A53A-5BA718EBF38A}"/>
              </a:ext>
            </a:extLst>
          </p:cNvPr>
          <p:cNvSpPr txBox="1"/>
          <p:nvPr/>
        </p:nvSpPr>
        <p:spPr>
          <a:xfrm>
            <a:off x="609600" y="1828800"/>
            <a:ext cx="7848600" cy="4401205"/>
          </a:xfrm>
          <a:prstGeom prst="rect">
            <a:avLst/>
          </a:prstGeom>
          <a:solidFill>
            <a:schemeClr val="bg1"/>
          </a:solidFill>
        </p:spPr>
        <p:txBody>
          <a:bodyPr wrap="square" rtlCol="0">
            <a:spAutoFit/>
          </a:bodyPr>
          <a:lstStyle/>
          <a:p>
            <a:r>
              <a:rPr lang="en-US" sz="2400" b="1" i="1" dirty="0">
                <a:latin typeface="Georgia" panose="02040502050405020303" pitchFamily="18" charset="0"/>
              </a:rPr>
              <a:t>Solution to Immediately Implement </a:t>
            </a:r>
            <a:r>
              <a:rPr lang="en-US" sz="2400" b="1" i="1" dirty="0"/>
              <a:t>: (continued)</a:t>
            </a:r>
          </a:p>
          <a:p>
            <a:endParaRPr lang="en-US" sz="3200" dirty="0">
              <a:latin typeface="Georgia" panose="02040502050405020303" pitchFamily="18" charset="0"/>
            </a:endParaRPr>
          </a:p>
          <a:p>
            <a:r>
              <a:rPr lang="en-US" sz="3200" dirty="0">
                <a:latin typeface="Georgia" panose="02040502050405020303" pitchFamily="18" charset="0"/>
              </a:rPr>
              <a:t>Each and every </a:t>
            </a:r>
            <a:r>
              <a:rPr lang="en-US" sz="3200" b="1" dirty="0">
                <a:solidFill>
                  <a:srgbClr val="9A2233"/>
                </a:solidFill>
                <a:latin typeface="Georgia" panose="02040502050405020303" pitchFamily="18" charset="0"/>
              </a:rPr>
              <a:t>faculty</a:t>
            </a:r>
            <a:r>
              <a:rPr lang="en-US" sz="3200" dirty="0">
                <a:latin typeface="Georgia" panose="02040502050405020303" pitchFamily="18" charset="0"/>
              </a:rPr>
              <a:t> member needs to update with new syllabus:</a:t>
            </a:r>
          </a:p>
          <a:p>
            <a:pPr marL="285750" indent="-285750">
              <a:buFont typeface="Arial" panose="020B0604020202020204" pitchFamily="34" charset="0"/>
              <a:buChar char="•"/>
            </a:pPr>
            <a:r>
              <a:rPr lang="en-US" sz="3200" dirty="0">
                <a:latin typeface="Georgia" panose="02040502050405020303" pitchFamily="18" charset="0"/>
              </a:rPr>
              <a:t>Division Office</a:t>
            </a:r>
          </a:p>
          <a:p>
            <a:pPr marL="285750" indent="-285750">
              <a:buFont typeface="Arial" panose="020B0604020202020204" pitchFamily="34" charset="0"/>
              <a:buChar char="•"/>
            </a:pPr>
            <a:r>
              <a:rPr lang="en-US" sz="3200" dirty="0">
                <a:latin typeface="Georgia" panose="02040502050405020303" pitchFamily="18" charset="0"/>
              </a:rPr>
              <a:t>Canvas site</a:t>
            </a:r>
          </a:p>
          <a:p>
            <a:pPr marL="285750" indent="-285750">
              <a:buFont typeface="Arial" panose="020B0604020202020204" pitchFamily="34" charset="0"/>
              <a:buChar char="•"/>
            </a:pPr>
            <a:r>
              <a:rPr lang="en-US" sz="3200" dirty="0">
                <a:latin typeface="Georgia" panose="02040502050405020303" pitchFamily="18" charset="0"/>
              </a:rPr>
              <a:t>Online Education (Jenny Vela)</a:t>
            </a:r>
          </a:p>
          <a:p>
            <a:pPr marL="285750" indent="-285750">
              <a:buFont typeface="Arial" panose="020B0604020202020204" pitchFamily="34" charset="0"/>
              <a:buChar char="•"/>
            </a:pPr>
            <a:r>
              <a:rPr lang="en-US" sz="3200" dirty="0">
                <a:latin typeface="Georgia" panose="02040502050405020303" pitchFamily="18" charset="0"/>
              </a:rPr>
              <a:t>Your website</a:t>
            </a:r>
          </a:p>
          <a:p>
            <a:pPr marL="285750" indent="-285750">
              <a:buFont typeface="Arial" panose="020B0604020202020204" pitchFamily="34" charset="0"/>
              <a:buChar char="•"/>
            </a:pPr>
            <a:r>
              <a:rPr lang="en-US" sz="3200" dirty="0">
                <a:latin typeface="Georgia" panose="02040502050405020303" pitchFamily="18" charset="0"/>
              </a:rPr>
              <a:t>. . .</a:t>
            </a:r>
          </a:p>
        </p:txBody>
      </p:sp>
    </p:spTree>
    <p:extLst>
      <p:ext uri="{BB962C8B-B14F-4D97-AF65-F5344CB8AC3E}">
        <p14:creationId xmlns:p14="http://schemas.microsoft.com/office/powerpoint/2010/main" val="344623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7DC2D7-664A-4FD7-A5D7-7582F68CE47D}"/>
              </a:ext>
            </a:extLst>
          </p:cNvPr>
          <p:cNvSpPr txBox="1">
            <a:spLocks/>
          </p:cNvSpPr>
          <p:nvPr/>
        </p:nvSpPr>
        <p:spPr>
          <a:xfrm>
            <a:off x="152400" y="274638"/>
            <a:ext cx="8839200" cy="1143000"/>
          </a:xfrm>
          <a:prstGeom prst="rect">
            <a:avLst/>
          </a:prstGeom>
          <a:solidFill>
            <a:srgbClr val="9A2233"/>
          </a:solidFill>
          <a:ln w="38100">
            <a:solidFill>
              <a:srgbClr val="FFCC00"/>
            </a:solidFill>
          </a:ln>
        </p:spPr>
        <p:txBody>
          <a:bodyPr/>
          <a:lstStyle/>
          <a:p>
            <a:pPr algn="ctr">
              <a:defRPr/>
            </a:pPr>
            <a:r>
              <a:rPr lang="en-US" sz="5400" b="1" dirty="0">
                <a:solidFill>
                  <a:srgbClr val="FFCC00"/>
                </a:solidFill>
                <a:latin typeface="+mj-lt"/>
                <a:ea typeface="+mj-ea"/>
                <a:cs typeface="+mj-cs"/>
              </a:rPr>
              <a:t>Recommendation 2</a:t>
            </a:r>
          </a:p>
        </p:txBody>
      </p:sp>
      <p:sp>
        <p:nvSpPr>
          <p:cNvPr id="2" name="TextBox 1">
            <a:extLst>
              <a:ext uri="{FF2B5EF4-FFF2-40B4-BE49-F238E27FC236}">
                <a16:creationId xmlns:a16="http://schemas.microsoft.com/office/drawing/2014/main" id="{B2FAA994-005F-4E51-94C8-84673026268F}"/>
              </a:ext>
            </a:extLst>
          </p:cNvPr>
          <p:cNvSpPr txBox="1"/>
          <p:nvPr/>
        </p:nvSpPr>
        <p:spPr>
          <a:xfrm>
            <a:off x="571500" y="1417638"/>
            <a:ext cx="8001000" cy="5170646"/>
          </a:xfrm>
          <a:prstGeom prst="rect">
            <a:avLst/>
          </a:prstGeom>
          <a:solidFill>
            <a:schemeClr val="bg1"/>
          </a:solidFill>
        </p:spPr>
        <p:txBody>
          <a:bodyPr wrap="square" rtlCol="0">
            <a:spAutoFit/>
          </a:bodyPr>
          <a:lstStyle/>
          <a:p>
            <a:r>
              <a:rPr lang="en-US" sz="2400" b="1" i="1" dirty="0">
                <a:latin typeface="Georgia" panose="02040502050405020303" pitchFamily="18" charset="0"/>
              </a:rPr>
              <a:t>Solution Implemented </a:t>
            </a:r>
            <a:r>
              <a:rPr lang="en-US" sz="2400" b="1" i="1" dirty="0"/>
              <a:t>:</a:t>
            </a:r>
            <a:endParaRPr lang="en-US" sz="3200" dirty="0">
              <a:latin typeface="Georgia" panose="02040502050405020303" pitchFamily="18" charset="0"/>
            </a:endParaRPr>
          </a:p>
          <a:p>
            <a:r>
              <a:rPr lang="en-US" sz="2400" dirty="0">
                <a:latin typeface="Georgia" panose="02040502050405020303" pitchFamily="18" charset="0"/>
              </a:rPr>
              <a:t>Improve (formerly </a:t>
            </a:r>
            <a:r>
              <a:rPr lang="en-US" sz="2400" dirty="0" err="1">
                <a:latin typeface="Georgia" panose="02040502050405020303" pitchFamily="18" charset="0"/>
              </a:rPr>
              <a:t>TracDat</a:t>
            </a:r>
            <a:r>
              <a:rPr lang="en-US" sz="2400" dirty="0">
                <a:latin typeface="Georgia" panose="02040502050405020303" pitchFamily="18" charset="0"/>
              </a:rPr>
              <a:t>) has been updated to have all Active outcomes changed to agree with course outline of record.</a:t>
            </a:r>
          </a:p>
          <a:p>
            <a:endParaRPr lang="en-US" sz="2400" dirty="0">
              <a:latin typeface="Georgia" panose="02040502050405020303" pitchFamily="18" charset="0"/>
            </a:endParaRPr>
          </a:p>
          <a:p>
            <a:r>
              <a:rPr lang="en-US" sz="2400" dirty="0">
                <a:latin typeface="Georgia" panose="02040502050405020303" pitchFamily="18" charset="0"/>
              </a:rPr>
              <a:t>Only SLO Coordinators can change, delete, add course level Student Learning Outcomes.</a:t>
            </a:r>
          </a:p>
          <a:p>
            <a:endParaRPr lang="en-US" sz="2400" dirty="0">
              <a:latin typeface="Georgia" panose="02040502050405020303" pitchFamily="18" charset="0"/>
            </a:endParaRPr>
          </a:p>
          <a:p>
            <a:r>
              <a:rPr lang="en-US" sz="2400" dirty="0">
                <a:latin typeface="Georgia" panose="02040502050405020303" pitchFamily="18" charset="0"/>
              </a:rPr>
              <a:t>If “Archived SLO” but still on COR then now “Active Pending Revision”.  So “Active” but does not trigger a flag.</a:t>
            </a:r>
          </a:p>
          <a:p>
            <a:endParaRPr lang="en-US" sz="2400" dirty="0">
              <a:latin typeface="Georgia" panose="02040502050405020303" pitchFamily="18" charset="0"/>
            </a:endParaRPr>
          </a:p>
          <a:p>
            <a:r>
              <a:rPr lang="en-US" sz="2400" dirty="0">
                <a:latin typeface="Georgia" panose="02040502050405020303" pitchFamily="18" charset="0"/>
              </a:rPr>
              <a:t>If SLO “Active” but not on COR now “COR Revision Needed” which keeps “credit” for assessment.</a:t>
            </a:r>
          </a:p>
          <a:p>
            <a:endParaRPr lang="en-US" dirty="0"/>
          </a:p>
        </p:txBody>
      </p:sp>
    </p:spTree>
    <p:extLst>
      <p:ext uri="{BB962C8B-B14F-4D97-AF65-F5344CB8AC3E}">
        <p14:creationId xmlns:p14="http://schemas.microsoft.com/office/powerpoint/2010/main" val="19905583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7">
      <a:dk1>
        <a:sysClr val="windowText" lastClr="000000"/>
      </a:dk1>
      <a:lt1>
        <a:sysClr val="window" lastClr="FFFFFF"/>
      </a:lt1>
      <a:dk2>
        <a:srgbClr val="696464"/>
      </a:dk2>
      <a:lt2>
        <a:srgbClr val="FFFFFF"/>
      </a:lt2>
      <a:accent1>
        <a:srgbClr val="9A2233"/>
      </a:accent1>
      <a:accent2>
        <a:srgbClr val="9A2233"/>
      </a:accent2>
      <a:accent3>
        <a:srgbClr val="FFC000"/>
      </a:accent3>
      <a:accent4>
        <a:srgbClr val="FFC000"/>
      </a:accent4>
      <a:accent5>
        <a:srgbClr val="FFC000"/>
      </a:accent5>
      <a:accent6>
        <a:srgbClr val="FFC000"/>
      </a:accent6>
      <a:hlink>
        <a:srgbClr val="9A2233"/>
      </a:hlink>
      <a:folHlink>
        <a:srgbClr val="FFC00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4505</TotalTime>
  <Words>731</Words>
  <Application>Microsoft Office PowerPoint</Application>
  <PresentationFormat>On-screen Show (4:3)</PresentationFormat>
  <Paragraphs>129</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 Rounded MT Bold</vt:lpstr>
      <vt:lpstr>Calibri</vt:lpstr>
      <vt:lpstr>Franklin Gothic Book</vt:lpstr>
      <vt:lpstr>Georgia</vt:lpstr>
      <vt:lpstr>Perpetua</vt:lpstr>
      <vt:lpstr>Times New Roman</vt:lpstr>
      <vt:lpstr>Wingdings</vt:lpstr>
      <vt:lpstr>Wingdings 2</vt:lpstr>
      <vt:lpstr>Equity</vt:lpstr>
      <vt:lpstr>Accreditation Affirmed  with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 future holds…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 2011-12 Progress Report</dc:title>
  <dc:creator>Mary Pape</dc:creator>
  <cp:lastModifiedBy>Mary Pape</cp:lastModifiedBy>
  <cp:revision>74</cp:revision>
  <cp:lastPrinted>2013-06-03T21:27:26Z</cp:lastPrinted>
  <dcterms:created xsi:type="dcterms:W3CDTF">2012-06-09T16:48:49Z</dcterms:created>
  <dcterms:modified xsi:type="dcterms:W3CDTF">2018-02-05T20:03:21Z</dcterms:modified>
</cp:coreProperties>
</file>